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653" r:id="rId3"/>
    <p:sldId id="264" r:id="rId4"/>
    <p:sldId id="284" r:id="rId5"/>
    <p:sldId id="283" r:id="rId6"/>
    <p:sldId id="285" r:id="rId7"/>
    <p:sldId id="310" r:id="rId8"/>
    <p:sldId id="311" r:id="rId9"/>
    <p:sldId id="312" r:id="rId10"/>
    <p:sldId id="286" r:id="rId11"/>
    <p:sldId id="313" r:id="rId12"/>
    <p:sldId id="276" r:id="rId13"/>
    <p:sldId id="433" r:id="rId14"/>
    <p:sldId id="287" r:id="rId15"/>
    <p:sldId id="314" r:id="rId16"/>
    <p:sldId id="358" r:id="rId17"/>
    <p:sldId id="296" r:id="rId18"/>
    <p:sldId id="291" r:id="rId19"/>
    <p:sldId id="295" r:id="rId20"/>
    <p:sldId id="306" r:id="rId21"/>
    <p:sldId id="303" r:id="rId22"/>
    <p:sldId id="304" r:id="rId23"/>
    <p:sldId id="300" r:id="rId24"/>
    <p:sldId id="294" r:id="rId25"/>
    <p:sldId id="363" r:id="rId26"/>
    <p:sldId id="292" r:id="rId27"/>
    <p:sldId id="293" r:id="rId28"/>
    <p:sldId id="331" r:id="rId29"/>
    <p:sldId id="332" r:id="rId30"/>
    <p:sldId id="315" r:id="rId31"/>
    <p:sldId id="333" r:id="rId32"/>
    <p:sldId id="328" r:id="rId33"/>
    <p:sldId id="335" r:id="rId34"/>
    <p:sldId id="336" r:id="rId35"/>
    <p:sldId id="366" r:id="rId36"/>
    <p:sldId id="365" r:id="rId37"/>
    <p:sldId id="364" r:id="rId38"/>
    <p:sldId id="644" r:id="rId39"/>
    <p:sldId id="338" r:id="rId40"/>
    <p:sldId id="379" r:id="rId41"/>
    <p:sldId id="387" r:id="rId42"/>
    <p:sldId id="388" r:id="rId43"/>
    <p:sldId id="402" r:id="rId44"/>
    <p:sldId id="645" r:id="rId45"/>
    <p:sldId id="403" r:id="rId46"/>
    <p:sldId id="457" r:id="rId47"/>
    <p:sldId id="458" r:id="rId48"/>
    <p:sldId id="593" r:id="rId49"/>
    <p:sldId id="459" r:id="rId50"/>
    <p:sldId id="571" r:id="rId51"/>
    <p:sldId id="462" r:id="rId52"/>
    <p:sldId id="570" r:id="rId53"/>
    <p:sldId id="463" r:id="rId54"/>
    <p:sldId id="572" r:id="rId55"/>
    <p:sldId id="573" r:id="rId56"/>
    <p:sldId id="574" r:id="rId57"/>
    <p:sldId id="464" r:id="rId58"/>
    <p:sldId id="480" r:id="rId59"/>
    <p:sldId id="481" r:id="rId60"/>
    <p:sldId id="465" r:id="rId61"/>
    <p:sldId id="575" r:id="rId62"/>
    <p:sldId id="482" r:id="rId63"/>
    <p:sldId id="576" r:id="rId64"/>
    <p:sldId id="483" r:id="rId65"/>
    <p:sldId id="577" r:id="rId66"/>
    <p:sldId id="578" r:id="rId67"/>
    <p:sldId id="466" r:id="rId68"/>
    <p:sldId id="585" r:id="rId69"/>
    <p:sldId id="579" r:id="rId70"/>
    <p:sldId id="580" r:id="rId71"/>
    <p:sldId id="582" r:id="rId72"/>
    <p:sldId id="583" r:id="rId73"/>
    <p:sldId id="484" r:id="rId74"/>
    <p:sldId id="586" r:id="rId75"/>
    <p:sldId id="485" r:id="rId76"/>
    <p:sldId id="467" r:id="rId77"/>
    <p:sldId id="587" r:id="rId78"/>
    <p:sldId id="468" r:id="rId79"/>
    <p:sldId id="588" r:id="rId80"/>
    <p:sldId id="486" r:id="rId81"/>
    <p:sldId id="620" r:id="rId82"/>
    <p:sldId id="621" r:id="rId83"/>
    <p:sldId id="589" r:id="rId84"/>
    <p:sldId id="469" r:id="rId85"/>
    <p:sldId id="657" r:id="rId86"/>
    <p:sldId id="487" r:id="rId87"/>
    <p:sldId id="470" r:id="rId88"/>
    <p:sldId id="488" r:id="rId89"/>
    <p:sldId id="562" r:id="rId90"/>
    <p:sldId id="563" r:id="rId91"/>
    <p:sldId id="564" r:id="rId92"/>
    <p:sldId id="565" r:id="rId93"/>
    <p:sldId id="566" r:id="rId94"/>
    <p:sldId id="633" r:id="rId95"/>
    <p:sldId id="628" r:id="rId96"/>
    <p:sldId id="624" r:id="rId97"/>
    <p:sldId id="625" r:id="rId98"/>
    <p:sldId id="626" r:id="rId99"/>
    <p:sldId id="567" r:id="rId100"/>
    <p:sldId id="643" r:id="rId101"/>
    <p:sldId id="630" r:id="rId102"/>
    <p:sldId id="631" r:id="rId103"/>
    <p:sldId id="632" r:id="rId104"/>
    <p:sldId id="568" r:id="rId105"/>
    <p:sldId id="542" r:id="rId106"/>
    <p:sldId id="543" r:id="rId107"/>
    <p:sldId id="552" r:id="rId108"/>
    <p:sldId id="546" r:id="rId109"/>
    <p:sldId id="553" r:id="rId110"/>
    <p:sldId id="547" r:id="rId111"/>
    <p:sldId id="554" r:id="rId112"/>
    <p:sldId id="548" r:id="rId113"/>
    <p:sldId id="594" r:id="rId114"/>
    <p:sldId id="549" r:id="rId115"/>
    <p:sldId id="557" r:id="rId116"/>
    <p:sldId id="556" r:id="rId117"/>
    <p:sldId id="550" r:id="rId118"/>
    <p:sldId id="559" r:id="rId119"/>
    <p:sldId id="530" r:id="rId120"/>
    <p:sldId id="472" r:id="rId121"/>
    <p:sldId id="494" r:id="rId122"/>
    <p:sldId id="473" r:id="rId123"/>
    <p:sldId id="503" r:id="rId124"/>
    <p:sldId id="504" r:id="rId125"/>
    <p:sldId id="505" r:id="rId126"/>
    <p:sldId id="529" r:id="rId127"/>
    <p:sldId id="531" r:id="rId128"/>
    <p:sldId id="535" r:id="rId129"/>
    <p:sldId id="532" r:id="rId130"/>
    <p:sldId id="534" r:id="rId131"/>
    <p:sldId id="536" r:id="rId132"/>
    <p:sldId id="537" r:id="rId133"/>
    <p:sldId id="538" r:id="rId134"/>
    <p:sldId id="506" r:id="rId135"/>
    <p:sldId id="539" r:id="rId136"/>
    <p:sldId id="507" r:id="rId137"/>
    <p:sldId id="540" r:id="rId138"/>
    <p:sldId id="512" r:id="rId139"/>
    <p:sldId id="528" r:id="rId140"/>
    <p:sldId id="513" r:id="rId141"/>
    <p:sldId id="514" r:id="rId142"/>
    <p:sldId id="515" r:id="rId143"/>
    <p:sldId id="516" r:id="rId144"/>
    <p:sldId id="524" r:id="rId145"/>
    <p:sldId id="602" r:id="rId146"/>
    <p:sldId id="614" r:id="rId147"/>
    <p:sldId id="517" r:id="rId148"/>
    <p:sldId id="525" r:id="rId149"/>
    <p:sldId id="455" r:id="rId150"/>
    <p:sldId id="367" r:id="rId151"/>
    <p:sldId id="434" r:id="rId152"/>
    <p:sldId id="373" r:id="rId153"/>
    <p:sldId id="374" r:id="rId154"/>
    <p:sldId id="441" r:id="rId155"/>
    <p:sldId id="461" r:id="rId156"/>
    <p:sldId id="442" r:id="rId157"/>
    <p:sldId id="443" r:id="rId158"/>
    <p:sldId id="444" r:id="rId159"/>
    <p:sldId id="445" r:id="rId160"/>
    <p:sldId id="453" r:id="rId161"/>
    <p:sldId id="446" r:id="rId162"/>
    <p:sldId id="447" r:id="rId163"/>
    <p:sldId id="448" r:id="rId164"/>
    <p:sldId id="591" r:id="rId165"/>
    <p:sldId id="449" r:id="rId166"/>
    <p:sldId id="592" r:id="rId167"/>
    <p:sldId id="450" r:id="rId168"/>
    <p:sldId id="619" r:id="rId169"/>
    <p:sldId id="451" r:id="rId170"/>
    <p:sldId id="618" r:id="rId171"/>
    <p:sldId id="376" r:id="rId172"/>
    <p:sldId id="440" r:id="rId173"/>
    <p:sldId id="661" r:id="rId174"/>
    <p:sldId id="386" r:id="rId175"/>
    <p:sldId id="368" r:id="rId176"/>
    <p:sldId id="384" r:id="rId177"/>
    <p:sldId id="385" r:id="rId178"/>
    <p:sldId id="646" r:id="rId179"/>
    <p:sldId id="369" r:id="rId180"/>
    <p:sldId id="408" r:id="rId181"/>
    <p:sldId id="409" r:id="rId182"/>
    <p:sldId id="647" r:id="rId183"/>
    <p:sldId id="411" r:id="rId184"/>
    <p:sldId id="412" r:id="rId185"/>
    <p:sldId id="413" r:id="rId186"/>
    <p:sldId id="414" r:id="rId187"/>
    <p:sldId id="415" r:id="rId188"/>
    <p:sldId id="416" r:id="rId189"/>
    <p:sldId id="418" r:id="rId190"/>
    <p:sldId id="419" r:id="rId191"/>
    <p:sldId id="420" r:id="rId192"/>
    <p:sldId id="421" r:id="rId193"/>
    <p:sldId id="422" r:id="rId194"/>
    <p:sldId id="423" r:id="rId195"/>
    <p:sldId id="424" r:id="rId196"/>
    <p:sldId id="425" r:id="rId197"/>
    <p:sldId id="426" r:id="rId198"/>
    <p:sldId id="430" r:id="rId199"/>
    <p:sldId id="431" r:id="rId200"/>
    <p:sldId id="427" r:id="rId201"/>
    <p:sldId id="428" r:id="rId202"/>
    <p:sldId id="432" r:id="rId203"/>
    <p:sldId id="429" r:id="rId204"/>
    <p:sldId id="518" r:id="rId205"/>
    <p:sldId id="406" r:id="rId206"/>
    <p:sldId id="370" r:id="rId207"/>
    <p:sldId id="371" r:id="rId208"/>
    <p:sldId id="381" r:id="rId209"/>
    <p:sldId id="569" r:id="rId210"/>
    <p:sldId id="596" r:id="rId211"/>
    <p:sldId id="615" r:id="rId212"/>
    <p:sldId id="658" r:id="rId213"/>
    <p:sldId id="659" r:id="rId214"/>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00FF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74" d="100"/>
          <a:sy n="74" d="100"/>
        </p:scale>
        <p:origin x="5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6" Type="http://schemas.openxmlformats.org/officeDocument/2006/relationships/viewProps" Target="viewProps.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presProps" Target="pres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4F278BD0-3FCA-4431-B1E8-ED3E0160BA7C}" type="datetimeFigureOut">
              <a:rPr lang="hu-HU" smtClean="0"/>
              <a:t>2014.10.22.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C612EF-F115-4C82-B15B-36DDF8862420}" type="slidenum">
              <a:rPr lang="hu-HU" smtClean="0"/>
              <a:t>‹#›</a:t>
            </a:fld>
            <a:endParaRPr lang="hu-HU"/>
          </a:p>
        </p:txBody>
      </p:sp>
    </p:spTree>
    <p:extLst>
      <p:ext uri="{BB962C8B-B14F-4D97-AF65-F5344CB8AC3E}">
        <p14:creationId xmlns:p14="http://schemas.microsoft.com/office/powerpoint/2010/main" val="376718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4F278BD0-3FCA-4431-B1E8-ED3E0160BA7C}" type="datetimeFigureOut">
              <a:rPr lang="hu-HU" smtClean="0"/>
              <a:t>2014.10.22.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C612EF-F115-4C82-B15B-36DDF8862420}" type="slidenum">
              <a:rPr lang="hu-HU" smtClean="0"/>
              <a:t>‹#›</a:t>
            </a:fld>
            <a:endParaRPr lang="hu-HU"/>
          </a:p>
        </p:txBody>
      </p:sp>
    </p:spTree>
    <p:extLst>
      <p:ext uri="{BB962C8B-B14F-4D97-AF65-F5344CB8AC3E}">
        <p14:creationId xmlns:p14="http://schemas.microsoft.com/office/powerpoint/2010/main" val="2418926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4F278BD0-3FCA-4431-B1E8-ED3E0160BA7C}" type="datetimeFigureOut">
              <a:rPr lang="hu-HU" smtClean="0"/>
              <a:t>2014.10.22.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C612EF-F115-4C82-B15B-36DDF8862420}" type="slidenum">
              <a:rPr lang="hu-HU" smtClean="0"/>
              <a:t>‹#›</a:t>
            </a:fld>
            <a:endParaRPr lang="hu-HU"/>
          </a:p>
        </p:txBody>
      </p:sp>
    </p:spTree>
    <p:extLst>
      <p:ext uri="{BB962C8B-B14F-4D97-AF65-F5344CB8AC3E}">
        <p14:creationId xmlns:p14="http://schemas.microsoft.com/office/powerpoint/2010/main" val="454932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4F278BD0-3FCA-4431-B1E8-ED3E0160BA7C}" type="datetimeFigureOut">
              <a:rPr lang="hu-HU" smtClean="0"/>
              <a:t>2014.10.22.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C612EF-F115-4C82-B15B-36DDF8862420}" type="slidenum">
              <a:rPr lang="hu-HU" smtClean="0"/>
              <a:t>‹#›</a:t>
            </a:fld>
            <a:endParaRPr lang="hu-HU"/>
          </a:p>
        </p:txBody>
      </p:sp>
    </p:spTree>
    <p:extLst>
      <p:ext uri="{BB962C8B-B14F-4D97-AF65-F5344CB8AC3E}">
        <p14:creationId xmlns:p14="http://schemas.microsoft.com/office/powerpoint/2010/main" val="1086552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4F278BD0-3FCA-4431-B1E8-ED3E0160BA7C}" type="datetimeFigureOut">
              <a:rPr lang="hu-HU" smtClean="0"/>
              <a:t>2014.10.22.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C612EF-F115-4C82-B15B-36DDF8862420}" type="slidenum">
              <a:rPr lang="hu-HU" smtClean="0"/>
              <a:t>‹#›</a:t>
            </a:fld>
            <a:endParaRPr lang="hu-HU"/>
          </a:p>
        </p:txBody>
      </p:sp>
    </p:spTree>
    <p:extLst>
      <p:ext uri="{BB962C8B-B14F-4D97-AF65-F5344CB8AC3E}">
        <p14:creationId xmlns:p14="http://schemas.microsoft.com/office/powerpoint/2010/main" val="1756756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4F278BD0-3FCA-4431-B1E8-ED3E0160BA7C}" type="datetimeFigureOut">
              <a:rPr lang="hu-HU" smtClean="0"/>
              <a:t>2014.10.22.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8C612EF-F115-4C82-B15B-36DDF8862420}" type="slidenum">
              <a:rPr lang="hu-HU" smtClean="0"/>
              <a:t>‹#›</a:t>
            </a:fld>
            <a:endParaRPr lang="hu-HU"/>
          </a:p>
        </p:txBody>
      </p:sp>
    </p:spTree>
    <p:extLst>
      <p:ext uri="{BB962C8B-B14F-4D97-AF65-F5344CB8AC3E}">
        <p14:creationId xmlns:p14="http://schemas.microsoft.com/office/powerpoint/2010/main" val="3398414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4F278BD0-3FCA-4431-B1E8-ED3E0160BA7C}" type="datetimeFigureOut">
              <a:rPr lang="hu-HU" smtClean="0"/>
              <a:t>2014.10.22.</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E8C612EF-F115-4C82-B15B-36DDF8862420}" type="slidenum">
              <a:rPr lang="hu-HU" smtClean="0"/>
              <a:t>‹#›</a:t>
            </a:fld>
            <a:endParaRPr lang="hu-HU"/>
          </a:p>
        </p:txBody>
      </p:sp>
    </p:spTree>
    <p:extLst>
      <p:ext uri="{BB962C8B-B14F-4D97-AF65-F5344CB8AC3E}">
        <p14:creationId xmlns:p14="http://schemas.microsoft.com/office/powerpoint/2010/main" val="985802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4F278BD0-3FCA-4431-B1E8-ED3E0160BA7C}" type="datetimeFigureOut">
              <a:rPr lang="hu-HU" smtClean="0"/>
              <a:t>2014.10.22.</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E8C612EF-F115-4C82-B15B-36DDF8862420}" type="slidenum">
              <a:rPr lang="hu-HU" smtClean="0"/>
              <a:t>‹#›</a:t>
            </a:fld>
            <a:endParaRPr lang="hu-HU"/>
          </a:p>
        </p:txBody>
      </p:sp>
    </p:spTree>
    <p:extLst>
      <p:ext uri="{BB962C8B-B14F-4D97-AF65-F5344CB8AC3E}">
        <p14:creationId xmlns:p14="http://schemas.microsoft.com/office/powerpoint/2010/main" val="992791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4F278BD0-3FCA-4431-B1E8-ED3E0160BA7C}" type="datetimeFigureOut">
              <a:rPr lang="hu-HU" smtClean="0"/>
              <a:t>2014.10.22.</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E8C612EF-F115-4C82-B15B-36DDF8862420}" type="slidenum">
              <a:rPr lang="hu-HU" smtClean="0"/>
              <a:t>‹#›</a:t>
            </a:fld>
            <a:endParaRPr lang="hu-HU"/>
          </a:p>
        </p:txBody>
      </p:sp>
    </p:spTree>
    <p:extLst>
      <p:ext uri="{BB962C8B-B14F-4D97-AF65-F5344CB8AC3E}">
        <p14:creationId xmlns:p14="http://schemas.microsoft.com/office/powerpoint/2010/main" val="2886708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4F278BD0-3FCA-4431-B1E8-ED3E0160BA7C}" type="datetimeFigureOut">
              <a:rPr lang="hu-HU" smtClean="0"/>
              <a:t>2014.10.22.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8C612EF-F115-4C82-B15B-36DDF8862420}" type="slidenum">
              <a:rPr lang="hu-HU" smtClean="0"/>
              <a:t>‹#›</a:t>
            </a:fld>
            <a:endParaRPr lang="hu-HU"/>
          </a:p>
        </p:txBody>
      </p:sp>
    </p:spTree>
    <p:extLst>
      <p:ext uri="{BB962C8B-B14F-4D97-AF65-F5344CB8AC3E}">
        <p14:creationId xmlns:p14="http://schemas.microsoft.com/office/powerpoint/2010/main" val="225831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4F278BD0-3FCA-4431-B1E8-ED3E0160BA7C}" type="datetimeFigureOut">
              <a:rPr lang="hu-HU" smtClean="0"/>
              <a:t>2014.10.22.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8C612EF-F115-4C82-B15B-36DDF8862420}" type="slidenum">
              <a:rPr lang="hu-HU" smtClean="0"/>
              <a:t>‹#›</a:t>
            </a:fld>
            <a:endParaRPr lang="hu-HU"/>
          </a:p>
        </p:txBody>
      </p:sp>
    </p:spTree>
    <p:extLst>
      <p:ext uri="{BB962C8B-B14F-4D97-AF65-F5344CB8AC3E}">
        <p14:creationId xmlns:p14="http://schemas.microsoft.com/office/powerpoint/2010/main" val="1957849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78BD0-3FCA-4431-B1E8-ED3E0160BA7C}" type="datetimeFigureOut">
              <a:rPr lang="hu-HU" smtClean="0"/>
              <a:t>2014.10.22.</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C612EF-F115-4C82-B15B-36DDF8862420}" type="slidenum">
              <a:rPr lang="hu-HU" smtClean="0"/>
              <a:t>‹#›</a:t>
            </a:fld>
            <a:endParaRPr lang="hu-HU"/>
          </a:p>
        </p:txBody>
      </p:sp>
    </p:spTree>
    <p:extLst>
      <p:ext uri="{BB962C8B-B14F-4D97-AF65-F5344CB8AC3E}">
        <p14:creationId xmlns:p14="http://schemas.microsoft.com/office/powerpoint/2010/main" val="2003979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index.hu/kulfold/2013/03/04/fico_sajnalja_ha_felreertettek/"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0" y="0"/>
            <a:ext cx="12192000" cy="3052293"/>
          </a:xfrm>
          <a:solidFill>
            <a:srgbClr val="FF0000"/>
          </a:solidFill>
        </p:spPr>
        <p:txBody>
          <a:bodyPr>
            <a:normAutofit/>
          </a:bodyPr>
          <a:lstStyle/>
          <a:p>
            <a:r>
              <a:rPr lang="hu-HU" b="1" dirty="0" smtClean="0"/>
              <a:t>SZLOVÁKIAI     MAGYAR   </a:t>
            </a:r>
            <a:br>
              <a:rPr lang="hu-HU" b="1" dirty="0" smtClean="0"/>
            </a:br>
            <a:r>
              <a:rPr lang="hu-HU" b="1" dirty="0" smtClean="0"/>
              <a:t>REFORMÁTUS   </a:t>
            </a:r>
            <a:br>
              <a:rPr lang="hu-HU" b="1" dirty="0" smtClean="0"/>
            </a:br>
            <a:r>
              <a:rPr lang="hu-HU" b="1" dirty="0" smtClean="0"/>
              <a:t>PRESBITERI   SZÖVETSÉG</a:t>
            </a:r>
            <a:endParaRPr lang="hu-HU" b="1" dirty="0"/>
          </a:p>
        </p:txBody>
      </p:sp>
      <p:sp>
        <p:nvSpPr>
          <p:cNvPr id="3" name="Alcím 2"/>
          <p:cNvSpPr>
            <a:spLocks noGrp="1"/>
          </p:cNvSpPr>
          <p:nvPr>
            <p:ph type="subTitle" idx="1"/>
          </p:nvPr>
        </p:nvSpPr>
        <p:spPr>
          <a:xfrm>
            <a:off x="0" y="3863662"/>
            <a:ext cx="12192000" cy="2994338"/>
          </a:xfrm>
          <a:solidFill>
            <a:srgbClr val="00FF00"/>
          </a:solidFill>
        </p:spPr>
        <p:txBody>
          <a:bodyPr>
            <a:noAutofit/>
          </a:bodyPr>
          <a:lstStyle/>
          <a:p>
            <a:r>
              <a:rPr lang="hu-HU" sz="6000" b="1" dirty="0" smtClean="0"/>
              <a:t>1.</a:t>
            </a:r>
          </a:p>
          <a:p>
            <a:r>
              <a:rPr lang="hu-HU" sz="6000" b="1" dirty="0" smtClean="0"/>
              <a:t>REGIONÁLIS</a:t>
            </a:r>
          </a:p>
          <a:p>
            <a:r>
              <a:rPr lang="hu-HU" sz="6000" b="1" dirty="0" smtClean="0"/>
              <a:t>PRESBITERKÉPZÉS</a:t>
            </a:r>
            <a:endParaRPr lang="hu-HU" sz="3600" b="1" dirty="0"/>
          </a:p>
        </p:txBody>
      </p:sp>
    </p:spTree>
    <p:extLst>
      <p:ext uri="{BB962C8B-B14F-4D97-AF65-F5344CB8AC3E}">
        <p14:creationId xmlns:p14="http://schemas.microsoft.com/office/powerpoint/2010/main" val="2779426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210613"/>
          </a:xfrm>
          <a:solidFill>
            <a:srgbClr val="00FF00"/>
          </a:solidFill>
        </p:spPr>
        <p:txBody>
          <a:bodyPr>
            <a:normAutofit fontScale="90000"/>
          </a:bodyPr>
          <a:lstStyle/>
          <a:p>
            <a:pPr algn="ctr"/>
            <a:r>
              <a:rPr lang="hu-HU" sz="6000" b="1" dirty="0" smtClean="0"/>
              <a:t>A   PRESBITERI   TISZTSÉG   BIBLIAI   ALAPJAI</a:t>
            </a:r>
            <a:endParaRPr lang="hu-HU" sz="6000" b="1" dirty="0"/>
          </a:p>
        </p:txBody>
      </p:sp>
      <p:sp>
        <p:nvSpPr>
          <p:cNvPr id="3" name="Tartalom helye 2"/>
          <p:cNvSpPr>
            <a:spLocks noGrp="1"/>
          </p:cNvSpPr>
          <p:nvPr>
            <p:ph idx="1"/>
          </p:nvPr>
        </p:nvSpPr>
        <p:spPr>
          <a:xfrm>
            <a:off x="0" y="1210614"/>
            <a:ext cx="12192000" cy="5647385"/>
          </a:xfrm>
          <a:solidFill>
            <a:srgbClr val="FFFF00"/>
          </a:solidFill>
        </p:spPr>
        <p:txBody>
          <a:bodyPr>
            <a:normAutofit fontScale="70000" lnSpcReduction="20000"/>
          </a:bodyPr>
          <a:lstStyle/>
          <a:p>
            <a:endParaRPr lang="hu-HU" b="1" dirty="0" smtClean="0"/>
          </a:p>
          <a:p>
            <a:r>
              <a:rPr lang="hu-HU" sz="7200" b="1" dirty="0" smtClean="0"/>
              <a:t>Pál  apostol a gyülekezet </a:t>
            </a:r>
            <a:r>
              <a:rPr lang="hu-HU" sz="7200" b="1" dirty="0" err="1" smtClean="0"/>
              <a:t>véneiről</a:t>
            </a:r>
            <a:r>
              <a:rPr lang="hu-HU" sz="7200" b="1" dirty="0" smtClean="0"/>
              <a:t>  presbitereiről a következőket írja:</a:t>
            </a:r>
          </a:p>
          <a:p>
            <a:endParaRPr lang="hu-HU" sz="7200" b="1" dirty="0" smtClean="0"/>
          </a:p>
          <a:p>
            <a:r>
              <a:rPr lang="hu-HU" sz="7200" b="1" dirty="0" smtClean="0"/>
              <a:t>„Feddhetetlen, egyfeleségű férfi, akinek gyermekei hívők, nem vádolható kicsapongással és nem engedetlenek” és „legyenek  mértékletesek, tisztességesek, és józanok, a hitben, a szeretetben, és az állhatatosságban egészségesek.”</a:t>
            </a:r>
          </a:p>
        </p:txBody>
      </p:sp>
    </p:spTree>
    <p:extLst>
      <p:ext uri="{BB962C8B-B14F-4D97-AF65-F5344CB8AC3E}">
        <p14:creationId xmlns:p14="http://schemas.microsoft.com/office/powerpoint/2010/main" val="1737886210"/>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endParaRPr lang="hu-HU" sz="1000" dirty="0" smtClean="0"/>
          </a:p>
          <a:p>
            <a:pPr marL="0" indent="0" algn="ctr">
              <a:buNone/>
            </a:pPr>
            <a:endParaRPr lang="hu-HU" sz="9600" b="1" dirty="0" smtClean="0"/>
          </a:p>
          <a:p>
            <a:pPr marL="0" indent="0" algn="ctr">
              <a:buNone/>
            </a:pPr>
            <a:r>
              <a:rPr lang="hu-HU" sz="13800" b="1" dirty="0" smtClean="0"/>
              <a:t>VAGY</a:t>
            </a:r>
          </a:p>
        </p:txBody>
      </p:sp>
    </p:spTree>
    <p:extLst>
      <p:ext uri="{BB962C8B-B14F-4D97-AF65-F5344CB8AC3E}">
        <p14:creationId xmlns:p14="http://schemas.microsoft.com/office/powerpoint/2010/main" val="414230620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2"/>
            <a:ext cx="12192000" cy="1171976"/>
          </a:xfrm>
          <a:solidFill>
            <a:srgbClr val="00FF00"/>
          </a:solidFill>
        </p:spPr>
        <p:txBody>
          <a:bodyPr>
            <a:noAutofit/>
          </a:bodyPr>
          <a:lstStyle/>
          <a:p>
            <a:pPr algn="ctr"/>
            <a:r>
              <a:rPr lang="hu-HU" sz="5400" b="1" dirty="0" smtClean="0"/>
              <a:t>.</a:t>
            </a:r>
            <a:endParaRPr lang="hu-HU" sz="5400" b="1" dirty="0"/>
          </a:p>
        </p:txBody>
      </p:sp>
      <p:sp>
        <p:nvSpPr>
          <p:cNvPr id="3" name="Tartalom helye 2"/>
          <p:cNvSpPr>
            <a:spLocks noGrp="1"/>
          </p:cNvSpPr>
          <p:nvPr>
            <p:ph idx="1"/>
          </p:nvPr>
        </p:nvSpPr>
        <p:spPr>
          <a:xfrm>
            <a:off x="0" y="1171978"/>
            <a:ext cx="12192000" cy="5711779"/>
          </a:xfrm>
          <a:solidFill>
            <a:srgbClr val="FFFF00"/>
          </a:solidFill>
        </p:spPr>
        <p:txBody>
          <a:bodyPr>
            <a:noAutofit/>
          </a:bodyPr>
          <a:lstStyle/>
          <a:p>
            <a:pPr marL="0" indent="0" algn="ctr">
              <a:buNone/>
            </a:pPr>
            <a:endParaRPr lang="hu-HU" sz="1000" dirty="0" smtClean="0"/>
          </a:p>
          <a:p>
            <a:pPr marL="0" indent="0" algn="ctr">
              <a:buNone/>
            </a:pPr>
            <a:r>
              <a:rPr lang="hu-HU" sz="6600" b="1" dirty="0" smtClean="0"/>
              <a:t>AZ  EGÉSZSÉGES  </a:t>
            </a:r>
          </a:p>
          <a:p>
            <a:pPr marL="0" indent="0" algn="ctr">
              <a:buNone/>
            </a:pPr>
            <a:r>
              <a:rPr lang="hu-HU" sz="6600" b="1" dirty="0" smtClean="0"/>
              <a:t>NEMZETI - KERESZTYÉN</a:t>
            </a:r>
          </a:p>
          <a:p>
            <a:pPr marL="0" indent="0" algn="ctr">
              <a:buNone/>
            </a:pPr>
            <a:r>
              <a:rPr lang="hu-HU" sz="6600" b="1" dirty="0" smtClean="0"/>
              <a:t>MAGYAR - REFORMÁTUS</a:t>
            </a:r>
            <a:endParaRPr lang="hu-HU" sz="6600" b="1" dirty="0"/>
          </a:p>
          <a:p>
            <a:pPr marL="0" indent="0" algn="ctr">
              <a:buNone/>
            </a:pPr>
            <a:r>
              <a:rPr lang="hu-HU" sz="8800" b="1" dirty="0" smtClean="0"/>
              <a:t>ÖNTUDATOT </a:t>
            </a:r>
          </a:p>
          <a:p>
            <a:pPr marL="0" indent="0" algn="ctr">
              <a:buNone/>
            </a:pPr>
            <a:r>
              <a:rPr lang="hu-HU" sz="6600" b="1" dirty="0" smtClean="0"/>
              <a:t>MÉG  NEM  FOGALMAZTUK MEG.</a:t>
            </a:r>
          </a:p>
        </p:txBody>
      </p:sp>
    </p:spTree>
    <p:extLst>
      <p:ext uri="{BB962C8B-B14F-4D97-AF65-F5344CB8AC3E}">
        <p14:creationId xmlns:p14="http://schemas.microsoft.com/office/powerpoint/2010/main" val="221853204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2"/>
            <a:ext cx="12192000" cy="1171976"/>
          </a:xfrm>
          <a:solidFill>
            <a:srgbClr val="00FF00"/>
          </a:solidFill>
        </p:spPr>
        <p:txBody>
          <a:bodyPr>
            <a:noAutofit/>
          </a:bodyPr>
          <a:lstStyle/>
          <a:p>
            <a:pPr algn="ctr"/>
            <a:r>
              <a:rPr lang="hu-HU" sz="5400" b="1" dirty="0" smtClean="0"/>
              <a:t>.</a:t>
            </a:r>
            <a:endParaRPr lang="hu-HU" sz="5400" b="1" dirty="0"/>
          </a:p>
        </p:txBody>
      </p:sp>
      <p:sp>
        <p:nvSpPr>
          <p:cNvPr id="3" name="Tartalom helye 2"/>
          <p:cNvSpPr>
            <a:spLocks noGrp="1"/>
          </p:cNvSpPr>
          <p:nvPr>
            <p:ph idx="1"/>
          </p:nvPr>
        </p:nvSpPr>
        <p:spPr>
          <a:xfrm>
            <a:off x="0" y="1171978"/>
            <a:ext cx="12192000" cy="5711779"/>
          </a:xfrm>
          <a:solidFill>
            <a:srgbClr val="FFFF00"/>
          </a:solidFill>
        </p:spPr>
        <p:txBody>
          <a:bodyPr>
            <a:noAutofit/>
          </a:bodyPr>
          <a:lstStyle/>
          <a:p>
            <a:pPr marL="0" indent="0" algn="ctr">
              <a:buNone/>
            </a:pPr>
            <a:endParaRPr lang="hu-HU" sz="1000" dirty="0" smtClean="0"/>
          </a:p>
          <a:p>
            <a:pPr marL="0" indent="0" algn="ctr">
              <a:buNone/>
            </a:pPr>
            <a:r>
              <a:rPr lang="hu-HU" sz="7200" b="1" dirty="0" smtClean="0"/>
              <a:t>MÉG   NEM   ÉPÍTETTÜK   BE</a:t>
            </a:r>
          </a:p>
          <a:p>
            <a:pPr marL="0" indent="0" algn="ctr">
              <a:buNone/>
            </a:pPr>
            <a:r>
              <a:rPr lang="hu-HU" sz="7200" b="1" dirty="0" smtClean="0"/>
              <a:t>AZ    ÖNTUDATUNKBA, ÖNAZONOSSÁGUNKBA,</a:t>
            </a:r>
          </a:p>
          <a:p>
            <a:pPr marL="0" indent="0" algn="ctr">
              <a:buNone/>
            </a:pPr>
            <a:r>
              <a:rPr lang="hu-HU" sz="7200" b="1" dirty="0" smtClean="0"/>
              <a:t> MAGATARTÁSUNKBA,</a:t>
            </a:r>
            <a:endParaRPr lang="hu-HU" sz="7200" b="1" dirty="0"/>
          </a:p>
          <a:p>
            <a:pPr marL="0" indent="0" algn="ctr">
              <a:buNone/>
            </a:pPr>
            <a:r>
              <a:rPr lang="hu-HU" sz="7200" b="1" dirty="0" smtClean="0"/>
              <a:t>  A  KÖZTUDATBA . </a:t>
            </a:r>
          </a:p>
        </p:txBody>
      </p:sp>
    </p:spTree>
    <p:extLst>
      <p:ext uri="{BB962C8B-B14F-4D97-AF65-F5344CB8AC3E}">
        <p14:creationId xmlns:p14="http://schemas.microsoft.com/office/powerpoint/2010/main" val="349846609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2"/>
            <a:ext cx="12192000" cy="1171976"/>
          </a:xfrm>
          <a:solidFill>
            <a:srgbClr val="00FF00"/>
          </a:solidFill>
        </p:spPr>
        <p:txBody>
          <a:bodyPr>
            <a:noAutofit/>
          </a:bodyPr>
          <a:lstStyle/>
          <a:p>
            <a:pPr algn="ctr"/>
            <a:r>
              <a:rPr lang="hu-HU" sz="5400" b="1" dirty="0" smtClean="0"/>
              <a:t>.</a:t>
            </a:r>
            <a:endParaRPr lang="hu-HU" sz="5400" b="1" dirty="0"/>
          </a:p>
        </p:txBody>
      </p:sp>
      <p:sp>
        <p:nvSpPr>
          <p:cNvPr id="3" name="Tartalom helye 2"/>
          <p:cNvSpPr>
            <a:spLocks noGrp="1"/>
          </p:cNvSpPr>
          <p:nvPr>
            <p:ph idx="1"/>
          </p:nvPr>
        </p:nvSpPr>
        <p:spPr>
          <a:xfrm>
            <a:off x="0" y="1171978"/>
            <a:ext cx="12192000" cy="5711779"/>
          </a:xfrm>
          <a:solidFill>
            <a:srgbClr val="FFFF00"/>
          </a:solidFill>
        </p:spPr>
        <p:txBody>
          <a:bodyPr>
            <a:noAutofit/>
          </a:bodyPr>
          <a:lstStyle/>
          <a:p>
            <a:pPr marL="0" indent="0" algn="ctr">
              <a:buNone/>
            </a:pPr>
            <a:endParaRPr lang="hu-HU" sz="1000" dirty="0" smtClean="0"/>
          </a:p>
          <a:p>
            <a:pPr marL="0" indent="0" algn="ctr">
              <a:buNone/>
            </a:pPr>
            <a:r>
              <a:rPr lang="hu-HU" sz="7200" b="1" dirty="0" smtClean="0"/>
              <a:t>MÉG</a:t>
            </a:r>
          </a:p>
          <a:p>
            <a:pPr marL="0" indent="0" algn="ctr">
              <a:buNone/>
            </a:pPr>
            <a:r>
              <a:rPr lang="hu-HU" sz="7200" b="1" dirty="0" smtClean="0"/>
              <a:t>NEM   NEVELTÜK GYERMEKEINK</a:t>
            </a:r>
          </a:p>
          <a:p>
            <a:pPr marL="0" indent="0" algn="ctr">
              <a:buNone/>
            </a:pPr>
            <a:r>
              <a:rPr lang="hu-HU" sz="7200" b="1" dirty="0" smtClean="0"/>
              <a:t>ÖNTUDATÁBA</a:t>
            </a:r>
          </a:p>
          <a:p>
            <a:pPr marL="0" indent="0" algn="ctr">
              <a:buNone/>
            </a:pPr>
            <a:r>
              <a:rPr lang="hu-HU" sz="7200" b="1" dirty="0" smtClean="0"/>
              <a:t>ÖNAZONOSSÁGÁBA.</a:t>
            </a:r>
          </a:p>
        </p:txBody>
      </p:sp>
    </p:spTree>
    <p:extLst>
      <p:ext uri="{BB962C8B-B14F-4D97-AF65-F5344CB8AC3E}">
        <p14:creationId xmlns:p14="http://schemas.microsoft.com/office/powerpoint/2010/main" val="152249156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0"/>
            <a:ext cx="12192000" cy="1690689"/>
          </a:xfrm>
          <a:solidFill>
            <a:srgbClr val="00FF00"/>
          </a:solidFill>
        </p:spPr>
        <p:txBody>
          <a:bodyPr/>
          <a:lstStyle/>
          <a:p>
            <a:pPr algn="ctr"/>
            <a:r>
              <a:rPr lang="hu-HU" dirty="0" smtClean="0"/>
              <a:t>.</a:t>
            </a:r>
            <a:endParaRPr lang="hu-HU" dirty="0"/>
          </a:p>
        </p:txBody>
      </p:sp>
      <p:sp>
        <p:nvSpPr>
          <p:cNvPr id="3" name="Tartalom helye 2"/>
          <p:cNvSpPr>
            <a:spLocks noGrp="1"/>
          </p:cNvSpPr>
          <p:nvPr>
            <p:ph idx="1"/>
          </p:nvPr>
        </p:nvSpPr>
        <p:spPr>
          <a:xfrm>
            <a:off x="0" y="1825624"/>
            <a:ext cx="12192000" cy="4922905"/>
          </a:xfrm>
          <a:solidFill>
            <a:srgbClr val="FFFF00"/>
          </a:solidFill>
        </p:spPr>
        <p:txBody>
          <a:bodyPr/>
          <a:lstStyle/>
          <a:p>
            <a:pPr marL="0" indent="0" algn="ctr">
              <a:buNone/>
            </a:pPr>
            <a:r>
              <a:rPr lang="hu-HU" dirty="0" smtClean="0"/>
              <a:t>.</a:t>
            </a:r>
          </a:p>
          <a:p>
            <a:pPr marL="0" indent="0" algn="ctr">
              <a:buNone/>
            </a:pPr>
            <a:r>
              <a:rPr lang="hu-HU" sz="8800" b="1" dirty="0"/>
              <a:t>VÉTKEINK  -  BŰNEINK</a:t>
            </a:r>
            <a:br>
              <a:rPr lang="hu-HU" sz="8800" b="1" dirty="0"/>
            </a:br>
            <a:r>
              <a:rPr lang="hu-HU" sz="8800" b="1" dirty="0" smtClean="0"/>
              <a:t>KÖVETKEZMÉNYEI </a:t>
            </a:r>
            <a:endParaRPr lang="hu-HU" sz="8800" dirty="0"/>
          </a:p>
        </p:txBody>
      </p:sp>
    </p:spTree>
    <p:extLst>
      <p:ext uri="{BB962C8B-B14F-4D97-AF65-F5344CB8AC3E}">
        <p14:creationId xmlns:p14="http://schemas.microsoft.com/office/powerpoint/2010/main" val="309763951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a:t>
            </a:r>
            <a:br>
              <a:rPr lang="hu-HU" sz="5400" b="1" dirty="0"/>
            </a:br>
            <a:r>
              <a:rPr lang="hu-HU" sz="5400" b="1" dirty="0"/>
              <a:t>KÖVETKEZMÉNYE    1</a:t>
            </a:r>
            <a:r>
              <a:rPr lang="hu-HU" sz="5400" b="1" dirty="0" smtClean="0"/>
              <a:t>. </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buNone/>
            </a:pPr>
            <a:r>
              <a:rPr lang="hu-HU" sz="1000" dirty="0" smtClean="0"/>
              <a:t>.</a:t>
            </a:r>
          </a:p>
          <a:p>
            <a:pPr marL="0" indent="0" algn="ctr">
              <a:buNone/>
            </a:pPr>
            <a:r>
              <a:rPr lang="hu-HU" sz="5400" b="1" dirty="0" smtClean="0"/>
              <a:t>BŰNEINK </a:t>
            </a:r>
            <a:r>
              <a:rPr lang="hu-HU" sz="5400" b="1" dirty="0"/>
              <a:t>ÉS VÉTSÉGEINK ÁLTAL </a:t>
            </a:r>
          </a:p>
          <a:p>
            <a:pPr marL="0" indent="0" algn="ctr">
              <a:buNone/>
            </a:pPr>
            <a:r>
              <a:rPr lang="hu-HU" sz="5400" b="1" dirty="0"/>
              <a:t>FOLYAMATOSAN </a:t>
            </a:r>
            <a:r>
              <a:rPr lang="hu-HU" sz="5400" b="1" dirty="0" smtClean="0"/>
              <a:t> MAGUNKRA</a:t>
            </a:r>
          </a:p>
          <a:p>
            <a:pPr marL="0" indent="0" algn="ctr">
              <a:buNone/>
            </a:pPr>
            <a:r>
              <a:rPr lang="hu-HU" sz="5400" b="1" dirty="0" smtClean="0"/>
              <a:t>VONJUK  </a:t>
            </a:r>
            <a:r>
              <a:rPr lang="hu-HU" sz="5400" b="1" dirty="0"/>
              <a:t>ISTEN  BOTJÁT  ÉS  VESSZŐJÉT</a:t>
            </a:r>
          </a:p>
          <a:p>
            <a:pPr marL="0" indent="0" algn="ctr">
              <a:buNone/>
            </a:pPr>
            <a:r>
              <a:rPr lang="hu-HU" sz="5400" b="1" dirty="0" smtClean="0"/>
              <a:t>AMI </a:t>
            </a:r>
            <a:r>
              <a:rPr lang="hu-HU" sz="5400" b="1" dirty="0"/>
              <a:t>NYOMORÚSÁGOT OKOZ AZ EGÉSZ </a:t>
            </a:r>
            <a:r>
              <a:rPr lang="hu-HU" sz="5400" b="1" dirty="0" smtClean="0"/>
              <a:t>REFORMÁTUSSÁGNAK </a:t>
            </a:r>
          </a:p>
          <a:p>
            <a:pPr marL="0" indent="0" algn="ctr">
              <a:buNone/>
            </a:pPr>
            <a:r>
              <a:rPr lang="hu-HU" sz="5400" b="1" dirty="0" smtClean="0"/>
              <a:t>ÉS NEMZETKÖZÖSSÉGÜNKNEK.</a:t>
            </a:r>
            <a:endParaRPr lang="hu-HU" sz="5400" b="1" dirty="0"/>
          </a:p>
        </p:txBody>
      </p:sp>
    </p:spTree>
    <p:extLst>
      <p:ext uri="{BB962C8B-B14F-4D97-AF65-F5344CB8AC3E}">
        <p14:creationId xmlns:p14="http://schemas.microsoft.com/office/powerpoint/2010/main" val="54352964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a:t>
            </a:r>
            <a:r>
              <a:rPr lang="hu-HU" sz="5400" b="1" dirty="0" smtClean="0"/>
              <a:t>BŰNEINK</a:t>
            </a:r>
            <a:br>
              <a:rPr lang="hu-HU" sz="5400" b="1" dirty="0" smtClean="0"/>
            </a:br>
            <a:r>
              <a:rPr lang="hu-HU" sz="5400" b="1" dirty="0" smtClean="0"/>
              <a:t>KÖVETKEZMÉNYE    2.</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6600" b="1" dirty="0" smtClean="0"/>
              <a:t>HA ÉN VÉTKEZEK, </a:t>
            </a:r>
          </a:p>
          <a:p>
            <a:pPr marL="0" indent="0" algn="ctr">
              <a:buNone/>
            </a:pPr>
            <a:r>
              <a:rPr lang="hu-HU" sz="6600" b="1" dirty="0" smtClean="0"/>
              <a:t>A BŰNÖM KÖVETKEZMÉNYÉT </a:t>
            </a:r>
          </a:p>
          <a:p>
            <a:pPr marL="0" indent="0" algn="ctr">
              <a:buNone/>
            </a:pPr>
            <a:r>
              <a:rPr lang="hu-HU" sz="6600" b="1" dirty="0" smtClean="0"/>
              <a:t>NEM CSAK ÉN VISELEM, </a:t>
            </a:r>
          </a:p>
          <a:p>
            <a:pPr marL="0" indent="0" algn="ctr">
              <a:buNone/>
            </a:pPr>
            <a:r>
              <a:rPr lang="hu-HU" sz="6600" b="1" dirty="0" smtClean="0"/>
              <a:t>HANEM   VISELTETEM </a:t>
            </a:r>
          </a:p>
          <a:p>
            <a:pPr marL="0" indent="0" algn="ctr">
              <a:buNone/>
            </a:pPr>
            <a:r>
              <a:rPr lang="hu-HU" sz="6600" b="1" dirty="0" smtClean="0"/>
              <a:t>AZ   EGÉSZ   KÖZÖSSÉGGEL !</a:t>
            </a:r>
          </a:p>
        </p:txBody>
      </p:sp>
    </p:spTree>
    <p:extLst>
      <p:ext uri="{BB962C8B-B14F-4D97-AF65-F5344CB8AC3E}">
        <p14:creationId xmlns:p14="http://schemas.microsoft.com/office/powerpoint/2010/main" val="304017042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a:t>
            </a:r>
            <a:r>
              <a:rPr lang="hu-HU" sz="5400" b="1" dirty="0" smtClean="0"/>
              <a:t>BŰNEINK</a:t>
            </a:r>
            <a:br>
              <a:rPr lang="hu-HU" sz="5400" b="1" dirty="0" smtClean="0"/>
            </a:br>
            <a:r>
              <a:rPr lang="hu-HU" sz="5400" b="1" dirty="0" smtClean="0"/>
              <a:t>KÖVETKEZMÉNYE    3.</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6600" b="1" dirty="0" smtClean="0"/>
              <a:t>HA A </a:t>
            </a:r>
            <a:r>
              <a:rPr lang="hu-HU" sz="6600" b="1" dirty="0"/>
              <a:t>FELVIDÉKI </a:t>
            </a:r>
            <a:endParaRPr lang="hu-HU" sz="6600" b="1" dirty="0" smtClean="0"/>
          </a:p>
          <a:p>
            <a:pPr marL="0" indent="0" algn="ctr">
              <a:buNone/>
            </a:pPr>
            <a:r>
              <a:rPr lang="hu-HU" sz="6600" b="1" dirty="0" smtClean="0"/>
              <a:t>MAGYAR </a:t>
            </a:r>
            <a:r>
              <a:rPr lang="hu-HU" sz="6600" b="1" dirty="0"/>
              <a:t>REFORMÁTUSSÁG </a:t>
            </a:r>
            <a:r>
              <a:rPr lang="hu-HU" sz="6600" b="1" dirty="0" smtClean="0"/>
              <a:t>VALAMELYIK TAGJA  VÉTKEZIK, </a:t>
            </a:r>
          </a:p>
          <a:p>
            <a:pPr marL="0" indent="0" algn="ctr">
              <a:buNone/>
            </a:pPr>
            <a:r>
              <a:rPr lang="hu-HU" sz="6600" b="1" dirty="0" smtClean="0"/>
              <a:t>A BŰNNEK KÖVETKEZMÉNYÉT </a:t>
            </a:r>
          </a:p>
          <a:p>
            <a:pPr marL="0" indent="0" algn="ctr">
              <a:buNone/>
            </a:pPr>
            <a:r>
              <a:rPr lang="hu-HU" sz="6600" b="1" dirty="0" smtClean="0"/>
              <a:t>AZ EGÉSZ NÉPÜNK VISELI !</a:t>
            </a:r>
            <a:endParaRPr lang="hu-HU" sz="6600" b="1" dirty="0"/>
          </a:p>
        </p:txBody>
      </p:sp>
    </p:spTree>
    <p:extLst>
      <p:ext uri="{BB962C8B-B14F-4D97-AF65-F5344CB8AC3E}">
        <p14:creationId xmlns:p14="http://schemas.microsoft.com/office/powerpoint/2010/main" val="285332676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a:t>
            </a:r>
            <a:r>
              <a:rPr lang="hu-HU" sz="5400" b="1" dirty="0" smtClean="0"/>
              <a:t>BŰNEINK</a:t>
            </a:r>
            <a:br>
              <a:rPr lang="hu-HU" sz="5400" b="1" dirty="0" smtClean="0"/>
            </a:br>
            <a:r>
              <a:rPr lang="hu-HU" sz="5400" b="1" dirty="0" smtClean="0"/>
              <a:t>KÖVETKEZMÉNYE    4.</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8000" b="1" dirty="0" smtClean="0"/>
              <a:t>A PRESBITER FELADATA AZ, </a:t>
            </a:r>
          </a:p>
          <a:p>
            <a:pPr marL="0" indent="0" algn="ctr">
              <a:buNone/>
            </a:pPr>
            <a:r>
              <a:rPr lang="hu-HU" sz="8000" b="1" dirty="0" smtClean="0"/>
              <a:t>HOGY   2   PRESBITER </a:t>
            </a:r>
          </a:p>
          <a:p>
            <a:pPr marL="0" indent="0" algn="ctr">
              <a:buNone/>
            </a:pPr>
            <a:r>
              <a:rPr lang="hu-HU" sz="8000" b="1" dirty="0" smtClean="0"/>
              <a:t>INTSE   MEG   A   BŰN ELKÖVETŐJÉT.</a:t>
            </a:r>
          </a:p>
          <a:p>
            <a:endParaRPr lang="hu-HU" sz="4800" b="1" dirty="0" smtClean="0"/>
          </a:p>
        </p:txBody>
      </p:sp>
    </p:spTree>
    <p:extLst>
      <p:ext uri="{BB962C8B-B14F-4D97-AF65-F5344CB8AC3E}">
        <p14:creationId xmlns:p14="http://schemas.microsoft.com/office/powerpoint/2010/main" val="346155014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a:t>
            </a:r>
            <a:r>
              <a:rPr lang="hu-HU" sz="5400" b="1" dirty="0" smtClean="0"/>
              <a:t>BŰNEINK</a:t>
            </a:r>
            <a:br>
              <a:rPr lang="hu-HU" sz="5400" b="1" dirty="0" smtClean="0"/>
            </a:br>
            <a:r>
              <a:rPr lang="hu-HU" sz="5400" b="1" dirty="0" smtClean="0"/>
              <a:t>KÖVETKEZMÉNYE    5.</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5400" b="1" dirty="0" smtClean="0"/>
              <a:t>JOBB  AZ  EGYHÁZFEGYELEM </a:t>
            </a:r>
          </a:p>
          <a:p>
            <a:pPr marL="0" indent="0" algn="ctr">
              <a:buNone/>
            </a:pPr>
            <a:r>
              <a:rPr lang="hu-HU" sz="5400" b="1" dirty="0" smtClean="0"/>
              <a:t>GYAKORLÁSA  AZ  EGYHÁZKÖZSÉGBEN, </a:t>
            </a:r>
          </a:p>
          <a:p>
            <a:pPr marL="0" indent="0" algn="ctr">
              <a:buNone/>
            </a:pPr>
            <a:r>
              <a:rPr lang="hu-HU" sz="5400" b="1" dirty="0" smtClean="0"/>
              <a:t>MIND  HOGY  AZ  ISTEN </a:t>
            </a:r>
          </a:p>
          <a:p>
            <a:pPr marL="0" indent="0" algn="ctr">
              <a:buNone/>
            </a:pPr>
            <a:r>
              <a:rPr lang="hu-HU" sz="5400" b="1" dirty="0" smtClean="0"/>
              <a:t>BOTJA  VAGY  VESSZŐJE  DORGÁLJA  AZ EGÉSZ </a:t>
            </a:r>
            <a:r>
              <a:rPr lang="hu-HU" sz="5400" b="1" dirty="0"/>
              <a:t>MAGYAR REFORMÁTUS </a:t>
            </a:r>
            <a:r>
              <a:rPr lang="hu-HU" sz="5400" b="1" dirty="0" smtClean="0"/>
              <a:t>NÉPÜNKET NYOMORÚSÁGGAL VAGY CSAPÁSOKKAL. </a:t>
            </a:r>
            <a:endParaRPr lang="hu-HU" sz="5400" b="1" dirty="0"/>
          </a:p>
        </p:txBody>
      </p:sp>
    </p:spTree>
    <p:extLst>
      <p:ext uri="{BB962C8B-B14F-4D97-AF65-F5344CB8AC3E}">
        <p14:creationId xmlns:p14="http://schemas.microsoft.com/office/powerpoint/2010/main" val="16056413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210613"/>
          </a:xfrm>
          <a:solidFill>
            <a:srgbClr val="00FF00"/>
          </a:solidFill>
        </p:spPr>
        <p:txBody>
          <a:bodyPr>
            <a:normAutofit fontScale="90000"/>
          </a:bodyPr>
          <a:lstStyle/>
          <a:p>
            <a:pPr algn="ctr"/>
            <a:r>
              <a:rPr lang="hu-HU" sz="6000" b="1" dirty="0" smtClean="0"/>
              <a:t>A   PRESBITERI   TISZTSÉG   BIBLIAI   ALAPJAI</a:t>
            </a:r>
            <a:endParaRPr lang="hu-HU" sz="6000" b="1" dirty="0"/>
          </a:p>
        </p:txBody>
      </p:sp>
      <p:sp>
        <p:nvSpPr>
          <p:cNvPr id="3" name="Tartalom helye 2"/>
          <p:cNvSpPr>
            <a:spLocks noGrp="1"/>
          </p:cNvSpPr>
          <p:nvPr>
            <p:ph idx="1"/>
          </p:nvPr>
        </p:nvSpPr>
        <p:spPr>
          <a:xfrm>
            <a:off x="0" y="1210614"/>
            <a:ext cx="12192000" cy="5647385"/>
          </a:xfrm>
          <a:solidFill>
            <a:srgbClr val="FFFF00"/>
          </a:solidFill>
        </p:spPr>
        <p:txBody>
          <a:bodyPr>
            <a:normAutofit fontScale="85000" lnSpcReduction="20000"/>
          </a:bodyPr>
          <a:lstStyle/>
          <a:p>
            <a:endParaRPr lang="hu-HU" b="1" dirty="0" smtClean="0"/>
          </a:p>
          <a:p>
            <a:r>
              <a:rPr lang="hu-HU" sz="7200" b="1" dirty="0" smtClean="0"/>
              <a:t>Ap.csel.6,3</a:t>
            </a:r>
          </a:p>
          <a:p>
            <a:endParaRPr lang="hu-HU" sz="7200" b="1" dirty="0" smtClean="0"/>
          </a:p>
          <a:p>
            <a:r>
              <a:rPr lang="hu-HU" sz="7200" b="1" dirty="0" smtClean="0"/>
              <a:t>Hanem válasszatok ki magatok közül, akikről jó bizonyságot tesznek, akik telve  vannak Lélekkel és bölcsességgel, és őket állítsuk be ebbe a munkába…</a:t>
            </a:r>
          </a:p>
        </p:txBody>
      </p:sp>
    </p:spTree>
    <p:extLst>
      <p:ext uri="{BB962C8B-B14F-4D97-AF65-F5344CB8AC3E}">
        <p14:creationId xmlns:p14="http://schemas.microsoft.com/office/powerpoint/2010/main" val="17787252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a:t>
            </a:r>
            <a:r>
              <a:rPr lang="hu-HU" sz="5400" b="1" dirty="0" smtClean="0"/>
              <a:t>BŰNEINK</a:t>
            </a:r>
            <a:br>
              <a:rPr lang="hu-HU" sz="5400" b="1" dirty="0" smtClean="0"/>
            </a:br>
            <a:r>
              <a:rPr lang="hu-HU" sz="5400" b="1" dirty="0" smtClean="0"/>
              <a:t>KÖVETKEZMÉNYE    6.</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smtClean="0"/>
              <a:t>EZÉRT  KELL  VISSZATÉRNI  ÉS  ÉLNI </a:t>
            </a:r>
          </a:p>
          <a:p>
            <a:pPr marL="0" indent="0" algn="ctr">
              <a:buNone/>
            </a:pPr>
            <a:r>
              <a:rPr lang="hu-HU" sz="4400" b="1" dirty="0" smtClean="0"/>
              <a:t>AZ  EGYHÁZFEGYELEM  GYAKORLÁSÁVAL.</a:t>
            </a:r>
          </a:p>
          <a:p>
            <a:pPr marL="0" indent="0" algn="ctr">
              <a:buNone/>
            </a:pPr>
            <a:r>
              <a:rPr lang="hu-HU" sz="4400" b="1" dirty="0" smtClean="0"/>
              <a:t>A  BAJ  OTT  VAN, </a:t>
            </a:r>
          </a:p>
          <a:p>
            <a:pPr marL="0" indent="0" algn="ctr">
              <a:buNone/>
            </a:pPr>
            <a:r>
              <a:rPr lang="hu-HU" sz="4400" b="1" dirty="0" smtClean="0"/>
              <a:t>HA A PRESBITER „FEJÉN VAJ VAN” ÉS AKKOR MÁR ELVESZÍTETTE AZ ERKÖLCSI JOGOT AZ INTÉSRE ! </a:t>
            </a:r>
          </a:p>
          <a:p>
            <a:pPr marL="0" indent="0" algn="ctr">
              <a:buNone/>
            </a:pPr>
            <a:r>
              <a:rPr lang="hu-HU" sz="4400" b="1" dirty="0" smtClean="0"/>
              <a:t>EZÉRT  KELL  A  PRESBITERNEK </a:t>
            </a:r>
          </a:p>
          <a:p>
            <a:pPr marL="0" indent="0" algn="ctr">
              <a:buNone/>
            </a:pPr>
            <a:r>
              <a:rPr lang="hu-HU" sz="4400" b="1" dirty="0" smtClean="0"/>
              <a:t>FEDDHETETLENNEK  LENNI! </a:t>
            </a:r>
          </a:p>
        </p:txBody>
      </p:sp>
    </p:spTree>
    <p:extLst>
      <p:ext uri="{BB962C8B-B14F-4D97-AF65-F5344CB8AC3E}">
        <p14:creationId xmlns:p14="http://schemas.microsoft.com/office/powerpoint/2010/main" val="103977067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a:t>
            </a:r>
            <a:r>
              <a:rPr lang="hu-HU" sz="5400" b="1" dirty="0" smtClean="0"/>
              <a:t>BŰNEINK</a:t>
            </a:r>
            <a:br>
              <a:rPr lang="hu-HU" sz="5400" b="1" dirty="0" smtClean="0"/>
            </a:br>
            <a:r>
              <a:rPr lang="hu-HU" sz="5400" b="1" dirty="0" smtClean="0"/>
              <a:t>KÖVETKEZMÉNYE    7.</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6000" b="1" dirty="0" smtClean="0"/>
              <a:t>HA NEM INTEM FELEBARÁTOMAT, AKKOR CSÖNDES BELEEGYEZÉSEMMEL KÖZREMŰKÖDTEM  A  VÉTSÉG ELKÖVETÉSÉN,  </a:t>
            </a:r>
          </a:p>
          <a:p>
            <a:pPr marL="0" indent="0" algn="ctr">
              <a:buNone/>
            </a:pPr>
            <a:r>
              <a:rPr lang="hu-HU" sz="6000" b="1" dirty="0" smtClean="0"/>
              <a:t>ÉS RÉSZESÉVÉ  VÁLTAM  A  BŰNNEK ! </a:t>
            </a:r>
          </a:p>
        </p:txBody>
      </p:sp>
    </p:spTree>
    <p:extLst>
      <p:ext uri="{BB962C8B-B14F-4D97-AF65-F5344CB8AC3E}">
        <p14:creationId xmlns:p14="http://schemas.microsoft.com/office/powerpoint/2010/main" val="105980997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a:t>
            </a:r>
            <a:r>
              <a:rPr lang="hu-HU" sz="5400" b="1" dirty="0" smtClean="0"/>
              <a:t>BŰNEINK</a:t>
            </a:r>
            <a:br>
              <a:rPr lang="hu-HU" sz="5400" b="1" dirty="0" smtClean="0"/>
            </a:br>
            <a:r>
              <a:rPr lang="hu-HU" sz="5400" b="1" dirty="0" smtClean="0"/>
              <a:t>KÖVETKEZMÉNYE    8.</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7200" b="1" dirty="0" smtClean="0"/>
              <a:t>AZ  ÉN  BŰNÖM </a:t>
            </a:r>
          </a:p>
          <a:p>
            <a:pPr marL="0" indent="0" algn="ctr">
              <a:buNone/>
            </a:pPr>
            <a:r>
              <a:rPr lang="hu-HU" sz="7200" b="1" dirty="0" smtClean="0"/>
              <a:t>ELKÖVETÉSÉVEL </a:t>
            </a:r>
          </a:p>
          <a:p>
            <a:pPr marL="0" indent="0" algn="ctr">
              <a:buNone/>
            </a:pPr>
            <a:r>
              <a:rPr lang="hu-HU" sz="7200" b="1" dirty="0" smtClean="0"/>
              <a:t>SÚJTOM A MÁSIK TESTVÉREM FÖLDI BOLDOGULÁSÁT. </a:t>
            </a:r>
          </a:p>
        </p:txBody>
      </p:sp>
    </p:spTree>
    <p:extLst>
      <p:ext uri="{BB962C8B-B14F-4D97-AF65-F5344CB8AC3E}">
        <p14:creationId xmlns:p14="http://schemas.microsoft.com/office/powerpoint/2010/main" val="579151916"/>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a:t>
            </a:r>
            <a:r>
              <a:rPr lang="hu-HU" sz="5400" b="1" dirty="0" smtClean="0"/>
              <a:t>BŰNEINK</a:t>
            </a:r>
            <a:br>
              <a:rPr lang="hu-HU" sz="5400" b="1" dirty="0" smtClean="0"/>
            </a:br>
            <a:r>
              <a:rPr lang="hu-HU" sz="5400" b="1" dirty="0" smtClean="0"/>
              <a:t>KÖVETKEZMÉNYE    </a:t>
            </a:r>
            <a:r>
              <a:rPr lang="hu-HU" sz="5400" b="1" dirty="0"/>
              <a:t>9</a:t>
            </a:r>
            <a:r>
              <a:rPr lang="hu-HU" sz="5400" b="1" dirty="0" smtClean="0"/>
              <a:t>.</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TÁRSADALMUNKBAN A Galata5,19-21 BŰNLAJSTROM, SAJNOS, MIND MEGTALÁLHATÓ. Hogyan akarunk ilyen szennyesen bejutni Isten országába? A mai eszmény a SZABADSÁG, mindenki azt teheti, ami neki éppen jólesik. Jól pedig gyakran az esik, amit a testi ösztöneink kívánnak, és ebből ERKÖLCSI MEGÚJULÁST legkevésbé várhatunk. NINCS MÁS LEHETŐSÉG, MAGUNKBA KELL NÉZNÜNK AZ IGE TÜKRE ALAPJÁN, ÉS  ISTENT KÉRNI, ADJON ERŐT A MEGTISZTULÁSHOZ. </a:t>
            </a:r>
          </a:p>
        </p:txBody>
      </p:sp>
    </p:spTree>
    <p:extLst>
      <p:ext uri="{BB962C8B-B14F-4D97-AF65-F5344CB8AC3E}">
        <p14:creationId xmlns:p14="http://schemas.microsoft.com/office/powerpoint/2010/main" val="121593374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a:t>
            </a:r>
            <a:r>
              <a:rPr lang="hu-HU" sz="5400" b="1" dirty="0" smtClean="0"/>
              <a:t>BŰNEINK</a:t>
            </a:r>
            <a:br>
              <a:rPr lang="hu-HU" sz="5400" b="1" dirty="0" smtClean="0"/>
            </a:br>
            <a:r>
              <a:rPr lang="hu-HU" sz="5400" b="1" dirty="0" smtClean="0"/>
              <a:t>KÖVETKEZMÉNYE    10.</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800" b="1" dirty="0" smtClean="0"/>
              <a:t>HOSSZÚ  IDEIG   </a:t>
            </a:r>
          </a:p>
          <a:p>
            <a:pPr marL="0" indent="0" algn="ctr">
              <a:buNone/>
            </a:pPr>
            <a:r>
              <a:rPr lang="hu-HU" sz="4800" b="1" dirty="0" smtClean="0"/>
              <a:t>NEM  GYAKOROLTUK </a:t>
            </a:r>
          </a:p>
          <a:p>
            <a:pPr marL="0" indent="0" algn="ctr">
              <a:buNone/>
            </a:pPr>
            <a:r>
              <a:rPr lang="hu-HU" sz="4800" b="1" dirty="0" smtClean="0"/>
              <a:t>AZ  EGYHÁZFEGYELMET  TÖBBFÉLE  OKBÓL</a:t>
            </a:r>
            <a:r>
              <a:rPr lang="hu-HU" sz="4800" b="1" dirty="0"/>
              <a:t>: </a:t>
            </a:r>
            <a:r>
              <a:rPr lang="hu-HU" sz="4800" b="1" dirty="0" smtClean="0"/>
              <a:t>1989  UTÁN  A  DEMOKRÁCIA  JEGYÉBEN, </a:t>
            </a:r>
          </a:p>
          <a:p>
            <a:pPr marL="0" indent="0" algn="ctr">
              <a:buNone/>
            </a:pPr>
            <a:r>
              <a:rPr lang="hu-HU" sz="4800" b="1" dirty="0"/>
              <a:t>v</a:t>
            </a:r>
            <a:r>
              <a:rPr lang="hu-HU" sz="4800" b="1" dirty="0" smtClean="0"/>
              <a:t>agy:    </a:t>
            </a:r>
          </a:p>
          <a:p>
            <a:pPr marL="0" indent="0" algn="ctr">
              <a:buNone/>
            </a:pPr>
            <a:r>
              <a:rPr lang="hu-HU" sz="4800" b="1" dirty="0" smtClean="0"/>
              <a:t>MI  KÖZÖM  HOZZÁ.</a:t>
            </a:r>
          </a:p>
          <a:p>
            <a:pPr marL="0" indent="0" algn="ctr">
              <a:buNone/>
            </a:pPr>
            <a:r>
              <a:rPr lang="hu-HU" sz="4800" b="1" dirty="0" smtClean="0"/>
              <a:t>MI  KÖZÖD  VAN  AZ  ÉN  DÖNTÉSEMHEZ ! </a:t>
            </a:r>
            <a:endParaRPr lang="hu-HU" sz="4800" b="1" dirty="0"/>
          </a:p>
        </p:txBody>
      </p:sp>
    </p:spTree>
    <p:extLst>
      <p:ext uri="{BB962C8B-B14F-4D97-AF65-F5344CB8AC3E}">
        <p14:creationId xmlns:p14="http://schemas.microsoft.com/office/powerpoint/2010/main" val="3494762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a:t>
            </a:r>
            <a:r>
              <a:rPr lang="hu-HU" sz="5400" b="1" dirty="0" smtClean="0"/>
              <a:t>BŰNEINK</a:t>
            </a:r>
            <a:br>
              <a:rPr lang="hu-HU" sz="5400" b="1" dirty="0" smtClean="0"/>
            </a:br>
            <a:r>
              <a:rPr lang="hu-HU" sz="5400" b="1" dirty="0" smtClean="0"/>
              <a:t>KÖVETKEZMÉNYE    11.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6000" b="1" dirty="0" smtClean="0"/>
              <a:t>GYARLÓSÁGBÓL</a:t>
            </a:r>
            <a:r>
              <a:rPr lang="hu-HU" sz="6000" b="1" dirty="0"/>
              <a:t>, </a:t>
            </a:r>
            <a:r>
              <a:rPr lang="hu-HU" sz="6000" b="1" dirty="0" smtClean="0"/>
              <a:t>  GYÖNGESÉGBŐL</a:t>
            </a:r>
            <a:r>
              <a:rPr lang="hu-HU" sz="6000" b="1" dirty="0"/>
              <a:t>, TEKINTÉLY </a:t>
            </a:r>
            <a:r>
              <a:rPr lang="hu-HU" sz="6000" b="1" dirty="0" smtClean="0"/>
              <a:t> HIÁNYBÓL</a:t>
            </a:r>
            <a:r>
              <a:rPr lang="hu-HU" sz="6000" b="1" dirty="0"/>
              <a:t>, </a:t>
            </a:r>
            <a:endParaRPr lang="hu-HU" sz="6000" b="1" dirty="0" smtClean="0"/>
          </a:p>
          <a:p>
            <a:pPr marL="0" indent="0" algn="ctr">
              <a:buNone/>
            </a:pPr>
            <a:r>
              <a:rPr lang="hu-HU" sz="6000" b="1" dirty="0" smtClean="0"/>
              <a:t>AZ </a:t>
            </a:r>
            <a:r>
              <a:rPr lang="hu-HU" sz="6000" b="1" dirty="0"/>
              <a:t>AMBÍCIÓINK VAGY KILÁTÁSAINK RONTÁSA </a:t>
            </a:r>
            <a:r>
              <a:rPr lang="hu-HU" sz="6000" b="1" dirty="0" smtClean="0"/>
              <a:t> OKÁBÓL.  </a:t>
            </a:r>
          </a:p>
          <a:p>
            <a:pPr marL="0" indent="0" algn="ctr">
              <a:buNone/>
            </a:pPr>
            <a:r>
              <a:rPr lang="hu-HU" sz="6000" b="1" dirty="0" smtClean="0"/>
              <a:t>EZÉRT  GYÁVÁN  NEM  GYAKOROLTUK </a:t>
            </a:r>
            <a:r>
              <a:rPr lang="hu-HU" sz="6000" b="1" dirty="0"/>
              <a:t>AZ </a:t>
            </a:r>
            <a:r>
              <a:rPr lang="hu-HU" sz="6000" b="1" dirty="0" smtClean="0"/>
              <a:t> EGYHÁZFEGYELMET.</a:t>
            </a:r>
            <a:endParaRPr lang="hu-HU" sz="6000" b="1" dirty="0"/>
          </a:p>
        </p:txBody>
      </p:sp>
    </p:spTree>
    <p:extLst>
      <p:ext uri="{BB962C8B-B14F-4D97-AF65-F5344CB8AC3E}">
        <p14:creationId xmlns:p14="http://schemas.microsoft.com/office/powerpoint/2010/main" val="39271706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a:t>
            </a:r>
            <a:r>
              <a:rPr lang="hu-HU" sz="5400" b="1" dirty="0" smtClean="0"/>
              <a:t>BŰNEINK</a:t>
            </a:r>
            <a:br>
              <a:rPr lang="hu-HU" sz="5400" b="1" dirty="0" smtClean="0"/>
            </a:br>
            <a:r>
              <a:rPr lang="hu-HU" sz="5400" b="1" dirty="0" smtClean="0"/>
              <a:t>KÖVETKEZMÉNYE    12.</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6600" b="1" dirty="0" smtClean="0"/>
              <a:t>VEGYÜK  TUDOMÁSUL</a:t>
            </a:r>
            <a:r>
              <a:rPr lang="hu-HU" sz="6600" b="1" dirty="0"/>
              <a:t>, </a:t>
            </a:r>
            <a:endParaRPr lang="hu-HU" sz="6600" b="1" dirty="0" smtClean="0"/>
          </a:p>
          <a:p>
            <a:pPr marL="0" indent="0" algn="ctr">
              <a:buNone/>
            </a:pPr>
            <a:r>
              <a:rPr lang="hu-HU" sz="6600" b="1" dirty="0" smtClean="0"/>
              <a:t>HOGY  </a:t>
            </a:r>
            <a:r>
              <a:rPr lang="hu-HU" sz="6600" b="1" dirty="0"/>
              <a:t>AZ </a:t>
            </a:r>
            <a:r>
              <a:rPr lang="hu-HU" sz="6600" b="1" dirty="0" smtClean="0"/>
              <a:t> EGYHÁZFEGYELEM </a:t>
            </a:r>
          </a:p>
          <a:p>
            <a:pPr marL="0" indent="0" algn="ctr">
              <a:buNone/>
            </a:pPr>
            <a:r>
              <a:rPr lang="hu-HU" sz="6600" b="1" dirty="0" smtClean="0"/>
              <a:t>NEM  LEHETŐSÉG,  HANEM  </a:t>
            </a:r>
          </a:p>
          <a:p>
            <a:pPr marL="0" indent="0" algn="ctr">
              <a:buNone/>
            </a:pPr>
            <a:r>
              <a:rPr lang="hu-HU" sz="6600" b="1" dirty="0" smtClean="0"/>
              <a:t>A  PRESBITERI  ESKÜNK  ÁLTAL </a:t>
            </a:r>
            <a:r>
              <a:rPr lang="hu-HU" sz="8800" b="1" dirty="0" smtClean="0"/>
              <a:t>KÖTELESSÉGÜNK !</a:t>
            </a:r>
            <a:endParaRPr lang="hu-HU" sz="8800" b="1" dirty="0"/>
          </a:p>
        </p:txBody>
      </p:sp>
    </p:spTree>
    <p:extLst>
      <p:ext uri="{BB962C8B-B14F-4D97-AF65-F5344CB8AC3E}">
        <p14:creationId xmlns:p14="http://schemas.microsoft.com/office/powerpoint/2010/main" val="71596183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a:t>
            </a:r>
            <a:r>
              <a:rPr lang="hu-HU" sz="5400" b="1" dirty="0" smtClean="0"/>
              <a:t>BŰNEINK</a:t>
            </a:r>
            <a:br>
              <a:rPr lang="hu-HU" sz="5400" b="1" dirty="0" smtClean="0"/>
            </a:br>
            <a:r>
              <a:rPr lang="hu-HU" sz="5400" b="1" dirty="0" smtClean="0"/>
              <a:t>KÖVETKEZMÉNYE    13.</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5400" b="1" dirty="0" smtClean="0"/>
              <a:t>EZÉRT  A  FELVIDÉKI  </a:t>
            </a:r>
            <a:r>
              <a:rPr lang="hu-HU" sz="5400" b="1" dirty="0"/>
              <a:t>MAGYAR REFORMÁTUSSÁGBAN </a:t>
            </a:r>
            <a:endParaRPr lang="hu-HU" sz="5400" b="1" dirty="0" smtClean="0"/>
          </a:p>
          <a:p>
            <a:pPr marL="0" indent="0" algn="ctr">
              <a:buNone/>
            </a:pPr>
            <a:r>
              <a:rPr lang="hu-HU" sz="8000" b="1" dirty="0" smtClean="0"/>
              <a:t>NEM  MAGÁNÜGY </a:t>
            </a:r>
          </a:p>
          <a:p>
            <a:pPr marL="0" indent="0" algn="ctr">
              <a:buNone/>
            </a:pPr>
            <a:r>
              <a:rPr lang="hu-HU" sz="5400" b="1" dirty="0" smtClean="0"/>
              <a:t>A  BŰN  </a:t>
            </a:r>
            <a:r>
              <a:rPr lang="hu-HU" sz="5400" b="1" dirty="0"/>
              <a:t>ELKÖVETÉSE, </a:t>
            </a:r>
            <a:endParaRPr lang="hu-HU" sz="5400" b="1" dirty="0" smtClean="0"/>
          </a:p>
          <a:p>
            <a:pPr marL="0" indent="0" algn="ctr">
              <a:buNone/>
            </a:pPr>
            <a:r>
              <a:rPr lang="hu-HU" sz="5400" b="1" dirty="0" smtClean="0"/>
              <a:t>MERT  </a:t>
            </a:r>
            <a:r>
              <a:rPr lang="hu-HU" sz="5400" b="1" dirty="0"/>
              <a:t>AZ </a:t>
            </a:r>
            <a:r>
              <a:rPr lang="hu-HU" sz="5400" b="1" dirty="0" smtClean="0"/>
              <a:t> EGÉSZ  KÖZÖSSÉGÜNKET </a:t>
            </a:r>
          </a:p>
          <a:p>
            <a:pPr marL="0" indent="0" algn="ctr">
              <a:buNone/>
            </a:pPr>
            <a:r>
              <a:rPr lang="hu-HU" sz="5400" b="1" dirty="0" smtClean="0"/>
              <a:t>SÚJTJA  A  </a:t>
            </a:r>
            <a:r>
              <a:rPr lang="hu-HU" sz="5400" b="1" dirty="0"/>
              <a:t>BŰN </a:t>
            </a:r>
            <a:r>
              <a:rPr lang="hu-HU" sz="5400" b="1" dirty="0" smtClean="0"/>
              <a:t> KÖVETKEZMÉNYE</a:t>
            </a:r>
            <a:r>
              <a:rPr lang="hu-HU" sz="5400" b="1" dirty="0"/>
              <a:t>.  </a:t>
            </a:r>
          </a:p>
        </p:txBody>
      </p:sp>
    </p:spTree>
    <p:extLst>
      <p:ext uri="{BB962C8B-B14F-4D97-AF65-F5344CB8AC3E}">
        <p14:creationId xmlns:p14="http://schemas.microsoft.com/office/powerpoint/2010/main" val="44260344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a:t>
            </a:r>
            <a:r>
              <a:rPr lang="hu-HU" sz="5400" b="1" dirty="0" smtClean="0"/>
              <a:t>BŰNEINK</a:t>
            </a:r>
            <a:br>
              <a:rPr lang="hu-HU" sz="5400" b="1" dirty="0" smtClean="0"/>
            </a:br>
            <a:r>
              <a:rPr lang="hu-HU" sz="5400" b="1" dirty="0" smtClean="0"/>
              <a:t>KÖVETKEZMÉNYE    14.</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6600" b="1" dirty="0" smtClean="0"/>
              <a:t>KÉREM</a:t>
            </a:r>
            <a:r>
              <a:rPr lang="hu-HU" sz="6600" b="1" dirty="0"/>
              <a:t>, </a:t>
            </a:r>
            <a:r>
              <a:rPr lang="hu-HU" sz="6600" b="1" dirty="0" smtClean="0"/>
              <a:t>  VEGYED   TUDOMÁSUL</a:t>
            </a:r>
            <a:r>
              <a:rPr lang="hu-HU" sz="6600" b="1" dirty="0"/>
              <a:t>, HOGY </a:t>
            </a:r>
            <a:r>
              <a:rPr lang="hu-HU" sz="6600" b="1" dirty="0" smtClean="0"/>
              <a:t> A  REFORMÁTUS  </a:t>
            </a:r>
          </a:p>
          <a:p>
            <a:pPr marL="0" indent="0" algn="ctr">
              <a:buNone/>
            </a:pPr>
            <a:r>
              <a:rPr lang="hu-HU" sz="6600" b="1" dirty="0" smtClean="0"/>
              <a:t>HITBEN   JÁRÁS  A  FELVIDÉKI  </a:t>
            </a:r>
            <a:r>
              <a:rPr lang="hu-HU" sz="6600" b="1" dirty="0"/>
              <a:t>MAGYAR </a:t>
            </a:r>
            <a:r>
              <a:rPr lang="hu-HU" sz="6600" b="1" dirty="0" smtClean="0"/>
              <a:t>  REFORMÁTUSSÁG  </a:t>
            </a:r>
            <a:r>
              <a:rPr lang="hu-HU" sz="11500" b="1" dirty="0" smtClean="0"/>
              <a:t>KÖZÜGYE!</a:t>
            </a:r>
            <a:endParaRPr lang="hu-HU" sz="11500" b="1" dirty="0"/>
          </a:p>
        </p:txBody>
      </p:sp>
    </p:spTree>
    <p:extLst>
      <p:ext uri="{BB962C8B-B14F-4D97-AF65-F5344CB8AC3E}">
        <p14:creationId xmlns:p14="http://schemas.microsoft.com/office/powerpoint/2010/main" val="202266172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00FF00"/>
          </a:solidFill>
        </p:spPr>
        <p:txBody>
          <a:bodyPr/>
          <a:lstStyle/>
          <a:p>
            <a:pPr algn="ctr"/>
            <a:r>
              <a:rPr lang="hu-HU" dirty="0" smtClean="0"/>
              <a:t>.</a:t>
            </a:r>
            <a:endParaRPr lang="hu-HU" dirty="0"/>
          </a:p>
        </p:txBody>
      </p:sp>
      <p:sp>
        <p:nvSpPr>
          <p:cNvPr id="3" name="Tartalom helye 2"/>
          <p:cNvSpPr>
            <a:spLocks noGrp="1"/>
          </p:cNvSpPr>
          <p:nvPr>
            <p:ph idx="1"/>
          </p:nvPr>
        </p:nvSpPr>
        <p:spPr>
          <a:xfrm>
            <a:off x="0" y="1825625"/>
            <a:ext cx="12192000" cy="4768358"/>
          </a:xfrm>
          <a:solidFill>
            <a:srgbClr val="FFFF00"/>
          </a:solidFill>
        </p:spPr>
        <p:txBody>
          <a:bodyPr>
            <a:normAutofit/>
          </a:bodyPr>
          <a:lstStyle/>
          <a:p>
            <a:pPr marL="0" indent="0" algn="ctr">
              <a:buNone/>
            </a:pPr>
            <a:r>
              <a:rPr lang="hu-HU" sz="1000" dirty="0" smtClean="0"/>
              <a:t>.</a:t>
            </a:r>
          </a:p>
          <a:p>
            <a:pPr marL="0" indent="0" algn="ctr">
              <a:buNone/>
            </a:pPr>
            <a:r>
              <a:rPr lang="hu-HU" sz="7200" b="1" dirty="0" smtClean="0"/>
              <a:t>A   FELVIDÉKI</a:t>
            </a:r>
          </a:p>
          <a:p>
            <a:pPr marL="0" indent="0" algn="ctr">
              <a:buNone/>
            </a:pPr>
            <a:r>
              <a:rPr lang="hu-HU" sz="7200" b="1" dirty="0" smtClean="0"/>
              <a:t>MAGYAR   REFORMÁTUSSÁG</a:t>
            </a:r>
          </a:p>
          <a:p>
            <a:pPr marL="0" indent="0" algn="ctr">
              <a:buNone/>
            </a:pPr>
            <a:r>
              <a:rPr lang="hu-HU" sz="7200" b="1" dirty="0" smtClean="0"/>
              <a:t>HELYZETE</a:t>
            </a:r>
            <a:endParaRPr lang="hu-HU" sz="7200" dirty="0"/>
          </a:p>
        </p:txBody>
      </p:sp>
    </p:spTree>
    <p:extLst>
      <p:ext uri="{BB962C8B-B14F-4D97-AF65-F5344CB8AC3E}">
        <p14:creationId xmlns:p14="http://schemas.microsoft.com/office/powerpoint/2010/main" val="382467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00FF00"/>
          </a:solidFill>
        </p:spPr>
        <p:txBody>
          <a:bodyPr>
            <a:normAutofit/>
          </a:bodyPr>
          <a:lstStyle/>
          <a:p>
            <a:pPr algn="ctr"/>
            <a:r>
              <a:rPr lang="hu-HU" sz="5400" b="1" dirty="0" smtClean="0"/>
              <a:t>KÁLVIN   János :      INSTITÚCIÓ </a:t>
            </a:r>
            <a:br>
              <a:rPr lang="hu-HU" sz="5400" b="1" dirty="0" smtClean="0"/>
            </a:br>
            <a:r>
              <a:rPr lang="hu-HU" sz="5400" b="1" dirty="0" smtClean="0"/>
              <a:t>Kritériumok  a  presbiterek  iránt</a:t>
            </a:r>
            <a:endParaRPr lang="hu-HU" sz="5400" dirty="0"/>
          </a:p>
        </p:txBody>
      </p:sp>
      <p:sp>
        <p:nvSpPr>
          <p:cNvPr id="3" name="Tartalom helye 2"/>
          <p:cNvSpPr>
            <a:spLocks noGrp="1"/>
          </p:cNvSpPr>
          <p:nvPr>
            <p:ph idx="1"/>
          </p:nvPr>
        </p:nvSpPr>
        <p:spPr>
          <a:xfrm>
            <a:off x="0" y="1690688"/>
            <a:ext cx="12192000" cy="5167311"/>
          </a:xfrm>
          <a:solidFill>
            <a:srgbClr val="FFFF00"/>
          </a:solidFill>
        </p:spPr>
        <p:txBody>
          <a:bodyPr>
            <a:noAutofit/>
          </a:bodyPr>
          <a:lstStyle/>
          <a:p>
            <a:r>
              <a:rPr lang="hu-HU" sz="1200" b="1" dirty="0" smtClean="0"/>
              <a:t>.</a:t>
            </a:r>
          </a:p>
          <a:p>
            <a:r>
              <a:rPr lang="hu-HU" sz="3600" b="1" dirty="0" smtClean="0"/>
              <a:t>KIT  LEHET  JAVASOLNI  ÉS  MEGVÁLASZTANI  PRESBITERNEK  ?</a:t>
            </a:r>
          </a:p>
          <a:p>
            <a:r>
              <a:rPr lang="hu-HU" sz="4400" dirty="0" smtClean="0"/>
              <a:t>„</a:t>
            </a:r>
            <a:r>
              <a:rPr lang="hu-HU" sz="4400" dirty="0"/>
              <a:t>A fő dolog </a:t>
            </a:r>
            <a:r>
              <a:rPr lang="hu-HU" sz="4400" dirty="0" smtClean="0"/>
              <a:t>azonban,hogy csak </a:t>
            </a:r>
            <a:r>
              <a:rPr lang="hu-HU" sz="4400" dirty="0"/>
              <a:t>egészséges hitűeket és szemléletűeket </a:t>
            </a:r>
            <a:r>
              <a:rPr lang="hu-HU" sz="4400" dirty="0" smtClean="0"/>
              <a:t>szabad </a:t>
            </a:r>
            <a:r>
              <a:rPr lang="hu-HU" sz="4400" dirty="0"/>
              <a:t>megválasztani</a:t>
            </a:r>
            <a:r>
              <a:rPr lang="hu-HU" sz="4400" dirty="0" smtClean="0"/>
              <a:t>, akik a tudományban józanok, tiszta életűek és semmiféle olyan hibában nem </a:t>
            </a:r>
            <a:r>
              <a:rPr lang="hu-HU" sz="4400" dirty="0" err="1" smtClean="0"/>
              <a:t>leledzenek</a:t>
            </a:r>
            <a:r>
              <a:rPr lang="hu-HU" sz="4400" dirty="0" smtClean="0"/>
              <a:t>, ami őket tekintélyüktől megfosztaná és tisztségüknek is gyalázatára lehetne.</a:t>
            </a:r>
          </a:p>
        </p:txBody>
      </p:sp>
    </p:spTree>
    <p:extLst>
      <p:ext uri="{BB962C8B-B14F-4D97-AF65-F5344CB8AC3E}">
        <p14:creationId xmlns:p14="http://schemas.microsoft.com/office/powerpoint/2010/main" val="238268406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FELVIDÉKI   MAGYAR   REFORMÁTUSSÁG HELYZETE   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b="1" dirty="0" smtClean="0"/>
              <a:t>VILÁGI  OLDAL:</a:t>
            </a:r>
          </a:p>
          <a:p>
            <a:r>
              <a:rPr lang="hu-HU" sz="5400" b="1" dirty="0" smtClean="0"/>
              <a:t>AZ UTOLSÓ 25 ÉVBEN, </a:t>
            </a:r>
          </a:p>
          <a:p>
            <a:pPr marL="0" indent="0">
              <a:buNone/>
            </a:pPr>
            <a:r>
              <a:rPr lang="hu-HU" sz="5400" b="1" dirty="0"/>
              <a:t> </a:t>
            </a:r>
            <a:r>
              <a:rPr lang="hu-HU" sz="5400" b="1" dirty="0" smtClean="0"/>
              <a:t> az  1989-es  politikai  változások  után </a:t>
            </a:r>
          </a:p>
          <a:p>
            <a:pPr marL="0" indent="0">
              <a:buNone/>
            </a:pPr>
            <a:r>
              <a:rPr lang="hu-HU" sz="5400" b="1" dirty="0" smtClean="0"/>
              <a:t>  A  FELVIDÉKI MAGYAR REFORMÁTUSSÁG </a:t>
            </a:r>
          </a:p>
          <a:p>
            <a:pPr marL="0" indent="0">
              <a:buNone/>
            </a:pPr>
            <a:r>
              <a:rPr lang="hu-HU" sz="5400" b="1" dirty="0" smtClean="0"/>
              <a:t>  NEM  SZERVEZTE  MEG </a:t>
            </a:r>
          </a:p>
          <a:p>
            <a:pPr marL="0" indent="0">
              <a:buNone/>
            </a:pPr>
            <a:r>
              <a:rPr lang="hu-HU" sz="5400" b="1" dirty="0" smtClean="0"/>
              <a:t>  ÉRDEKEINEK  KÉPVISELETÉT.</a:t>
            </a:r>
          </a:p>
        </p:txBody>
      </p:sp>
    </p:spTree>
    <p:extLst>
      <p:ext uri="{BB962C8B-B14F-4D97-AF65-F5344CB8AC3E}">
        <p14:creationId xmlns:p14="http://schemas.microsoft.com/office/powerpoint/2010/main" val="4016079538"/>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FELVIDÉKI   MAGYAR   REFORMÁTUSSÁG HELYZETE   2</a:t>
            </a:r>
            <a:r>
              <a:rPr lang="hu-HU" sz="5400" b="1" dirty="0" smtClean="0"/>
              <a:t>.</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5400" b="1" dirty="0"/>
              <a:t>A FELVIDÉKI MAGYAR REFORMÁTUSSÁG NEM ADTA TELJES SÚLYÁT AZ ÖNKORMÁNYZATI, REGIONÁLIS ÉS PARLAMENTI VÁLASZTÁSOK IDEJÉN.</a:t>
            </a:r>
          </a:p>
          <a:p>
            <a:r>
              <a:rPr lang="hu-HU" sz="5400" b="1" dirty="0"/>
              <a:t>EZ NEM BELSŐ KRITIKA, CSAK KIMONDOM, HOGY: </a:t>
            </a:r>
          </a:p>
          <a:p>
            <a:endParaRPr lang="hu-HU" sz="6000" b="1" dirty="0" smtClean="0"/>
          </a:p>
        </p:txBody>
      </p:sp>
    </p:spTree>
    <p:extLst>
      <p:ext uri="{BB962C8B-B14F-4D97-AF65-F5344CB8AC3E}">
        <p14:creationId xmlns:p14="http://schemas.microsoft.com/office/powerpoint/2010/main" val="269405479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FELVIDÉKI   MAGYAR   REFORMÁTUSSÁG HELYZETE   3</a:t>
            </a:r>
            <a:r>
              <a:rPr lang="hu-HU" sz="5400" b="1" dirty="0" smtClean="0"/>
              <a:t>.</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buNone/>
            </a:pPr>
            <a:r>
              <a:rPr lang="hu-HU" sz="1000" dirty="0" smtClean="0"/>
              <a:t>.</a:t>
            </a:r>
          </a:p>
          <a:p>
            <a:pPr marL="0" indent="0" algn="ctr">
              <a:buNone/>
            </a:pPr>
            <a:r>
              <a:rPr lang="hu-HU" sz="6000" b="1" dirty="0" smtClean="0"/>
              <a:t>MÉG </a:t>
            </a:r>
            <a:r>
              <a:rPr lang="hu-HU" sz="6000" b="1" dirty="0"/>
              <a:t>MINDIG BENNÜNK </a:t>
            </a:r>
            <a:r>
              <a:rPr lang="hu-HU" sz="6000" b="1" dirty="0" smtClean="0"/>
              <a:t>ÉL</a:t>
            </a:r>
            <a:r>
              <a:rPr lang="hu-HU" sz="6000" b="1" dirty="0"/>
              <a:t> </a:t>
            </a:r>
            <a:endParaRPr lang="hu-HU" sz="6000" b="1" dirty="0" smtClean="0"/>
          </a:p>
          <a:p>
            <a:pPr marL="0" indent="0" algn="ctr">
              <a:buNone/>
            </a:pPr>
            <a:r>
              <a:rPr lang="hu-HU" sz="6000" b="1" dirty="0" smtClean="0"/>
              <a:t>AZ ELŐZŐ KOMMUNISTA RENDSZER TILTÁSA:</a:t>
            </a:r>
          </a:p>
          <a:p>
            <a:pPr marL="0" indent="0" algn="ctr">
              <a:buNone/>
            </a:pPr>
            <a:r>
              <a:rPr lang="hu-HU" sz="1000" dirty="0"/>
              <a:t>.</a:t>
            </a:r>
            <a:r>
              <a:rPr lang="hu-HU" sz="1000" dirty="0" smtClean="0"/>
              <a:t> </a:t>
            </a:r>
          </a:p>
          <a:p>
            <a:pPr marL="0" indent="0" algn="ctr">
              <a:buNone/>
            </a:pPr>
            <a:r>
              <a:rPr lang="hu-HU" sz="1000" dirty="0"/>
              <a:t>.</a:t>
            </a:r>
            <a:endParaRPr lang="hu-HU" sz="1000" dirty="0" smtClean="0"/>
          </a:p>
          <a:p>
            <a:pPr marL="0" indent="0" algn="ctr">
              <a:buNone/>
            </a:pPr>
            <a:r>
              <a:rPr lang="hu-HU" sz="6600" b="1" dirty="0" smtClean="0"/>
              <a:t>„AZ </a:t>
            </a:r>
            <a:r>
              <a:rPr lang="hu-HU" sz="6600" b="1" dirty="0"/>
              <a:t>EGYHÁZ NE </a:t>
            </a:r>
            <a:r>
              <a:rPr lang="hu-HU" sz="6600" b="1" dirty="0" smtClean="0"/>
              <a:t>POLITIZÁLJON !”</a:t>
            </a:r>
          </a:p>
        </p:txBody>
      </p:sp>
    </p:spTree>
    <p:extLst>
      <p:ext uri="{BB962C8B-B14F-4D97-AF65-F5344CB8AC3E}">
        <p14:creationId xmlns:p14="http://schemas.microsoft.com/office/powerpoint/2010/main" val="426712221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FELVIDÉKI   MAGYAR   REFORMÁTUSSÁG HELYZETE   4</a:t>
            </a:r>
            <a:r>
              <a:rPr lang="hu-HU" sz="5400" b="1" dirty="0" smtClean="0"/>
              <a:t>.</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buNone/>
            </a:pPr>
            <a:r>
              <a:rPr lang="hu-HU" sz="1000" dirty="0" smtClean="0"/>
              <a:t>.</a:t>
            </a:r>
          </a:p>
          <a:p>
            <a:pPr marL="0" indent="0">
              <a:buNone/>
            </a:pPr>
            <a:endParaRPr lang="hu-HU" sz="1000" dirty="0" smtClean="0"/>
          </a:p>
          <a:p>
            <a:pPr marL="0" indent="0" algn="ctr">
              <a:buNone/>
            </a:pPr>
            <a:r>
              <a:rPr lang="hu-HU" sz="5400" b="1" dirty="0" smtClean="0"/>
              <a:t>PEDIG TUDOMÁSUL KELL VENNÜNK </a:t>
            </a:r>
          </a:p>
          <a:p>
            <a:pPr marL="0" indent="0" algn="ctr">
              <a:buNone/>
            </a:pPr>
            <a:r>
              <a:rPr lang="hu-HU" sz="5400" b="1" dirty="0" smtClean="0"/>
              <a:t>A FELVIDÉKI MAGYAR REFORMÁTUSSÁG </a:t>
            </a:r>
          </a:p>
          <a:p>
            <a:pPr marL="0" indent="0" algn="ctr">
              <a:buNone/>
            </a:pPr>
            <a:r>
              <a:rPr lang="hu-HU" sz="5400" b="1" dirty="0" smtClean="0"/>
              <a:t>SZÁMTALAN  TAGJÁNAK  </a:t>
            </a:r>
          </a:p>
          <a:p>
            <a:pPr marL="0" indent="0" algn="ctr">
              <a:buNone/>
            </a:pPr>
            <a:r>
              <a:rPr lang="hu-HU" sz="5400" b="1" dirty="0" smtClean="0"/>
              <a:t>A  HITETLENSÉGÉT !</a:t>
            </a:r>
          </a:p>
        </p:txBody>
      </p:sp>
    </p:spTree>
    <p:extLst>
      <p:ext uri="{BB962C8B-B14F-4D97-AF65-F5344CB8AC3E}">
        <p14:creationId xmlns:p14="http://schemas.microsoft.com/office/powerpoint/2010/main" val="2856137723"/>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FELVIDÉKI   MAGYAR   REFORMÁTUSSÁG HELYZETE   5</a:t>
            </a:r>
            <a:r>
              <a:rPr lang="hu-HU" sz="5400" b="1" dirty="0" smtClean="0"/>
              <a:t>.</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buNone/>
            </a:pPr>
            <a:r>
              <a:rPr lang="hu-HU" sz="1000" dirty="0" smtClean="0"/>
              <a:t>.</a:t>
            </a:r>
          </a:p>
          <a:p>
            <a:pPr marL="0" indent="0" algn="ctr">
              <a:buNone/>
            </a:pPr>
            <a:r>
              <a:rPr lang="hu-HU" sz="4000" b="1" dirty="0" smtClean="0"/>
              <a:t>TUDOMÁSUL KELL VENNI A 2011-ES NÉPSZÁMLÁLÁST, </a:t>
            </a:r>
          </a:p>
          <a:p>
            <a:pPr marL="0" indent="0" algn="ctr">
              <a:buNone/>
            </a:pPr>
            <a:r>
              <a:rPr lang="hu-HU" sz="4000" b="1" dirty="0" smtClean="0"/>
              <a:t>ÉS TUDOMÁSUL KELL VENNÜNK AZT, HOGY </a:t>
            </a:r>
          </a:p>
          <a:p>
            <a:pPr marL="0" indent="0" algn="ctr">
              <a:buNone/>
            </a:pPr>
            <a:r>
              <a:rPr lang="hu-HU" sz="4000" b="1" dirty="0" smtClean="0"/>
              <a:t>NEKÜNK</a:t>
            </a:r>
            <a:r>
              <a:rPr lang="hu-HU" sz="4000" b="1" dirty="0"/>
              <a:t> </a:t>
            </a:r>
            <a:r>
              <a:rPr lang="hu-HU" sz="4000" b="1" dirty="0" smtClean="0"/>
              <a:t>  IMÁDKOZNI   ÉS   DOLGOZNI   KELL</a:t>
            </a:r>
          </a:p>
          <a:p>
            <a:pPr marL="0" indent="0" algn="ctr">
              <a:buNone/>
            </a:pPr>
            <a:r>
              <a:rPr lang="hu-HU" sz="8000" b="1" dirty="0" err="1" smtClean="0"/>
              <a:t>ORA</a:t>
            </a:r>
            <a:r>
              <a:rPr lang="hu-HU" sz="8000" b="1" dirty="0" smtClean="0"/>
              <a:t>  ET  </a:t>
            </a:r>
            <a:r>
              <a:rPr lang="hu-HU" sz="8000" b="1" dirty="0" err="1" smtClean="0"/>
              <a:t>LABORA</a:t>
            </a:r>
            <a:r>
              <a:rPr lang="hu-HU" sz="8000" b="1" dirty="0" smtClean="0"/>
              <a:t> !  </a:t>
            </a:r>
          </a:p>
          <a:p>
            <a:pPr marL="0" indent="0" algn="ctr">
              <a:buNone/>
            </a:pPr>
            <a:endParaRPr lang="hu-HU" sz="4000" b="1" dirty="0" smtClean="0"/>
          </a:p>
          <a:p>
            <a:pPr marL="0" indent="0" algn="ctr">
              <a:buNone/>
            </a:pPr>
            <a:r>
              <a:rPr lang="hu-HU" sz="5400" b="1" dirty="0" smtClean="0"/>
              <a:t>IMÁDKOZNI  ÉS  TENNI  A  JÖVŐNKÉRT</a:t>
            </a:r>
            <a:r>
              <a:rPr lang="hu-HU" sz="5400" b="1" dirty="0"/>
              <a:t> </a:t>
            </a:r>
            <a:r>
              <a:rPr lang="hu-HU" sz="5400" b="1" dirty="0" smtClean="0"/>
              <a:t>!</a:t>
            </a:r>
          </a:p>
        </p:txBody>
      </p:sp>
    </p:spTree>
    <p:extLst>
      <p:ext uri="{BB962C8B-B14F-4D97-AF65-F5344CB8AC3E}">
        <p14:creationId xmlns:p14="http://schemas.microsoft.com/office/powerpoint/2010/main" val="596626865"/>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FELVIDÉKI   MAGYAR   REFORMÁTUSSÁG HELYZETE   6</a:t>
            </a:r>
            <a:r>
              <a:rPr lang="hu-HU" sz="5400" b="1" dirty="0" smtClean="0"/>
              <a:t>.</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4000" b="1" dirty="0" smtClean="0"/>
              <a:t>AZ  ALKALMAS  PRESBITEREKET </a:t>
            </a:r>
          </a:p>
          <a:p>
            <a:pPr marL="0" indent="0" algn="ctr">
              <a:buNone/>
            </a:pPr>
            <a:r>
              <a:rPr lang="hu-HU" sz="4000" b="1" dirty="0" smtClean="0"/>
              <a:t>KI  KELL  VÁLASZTANI  ÉS  KÉPEZNI, </a:t>
            </a:r>
          </a:p>
          <a:p>
            <a:pPr marL="0" indent="0" algn="ctr">
              <a:buNone/>
            </a:pPr>
            <a:r>
              <a:rPr lang="hu-HU" sz="7200" b="1" dirty="0" smtClean="0"/>
              <a:t>MEG  KELL  SZERVEZNI </a:t>
            </a:r>
          </a:p>
          <a:p>
            <a:pPr marL="0" indent="0" algn="ctr">
              <a:buNone/>
            </a:pPr>
            <a:r>
              <a:rPr lang="hu-HU" sz="4000" b="1" dirty="0" smtClean="0"/>
              <a:t>A  MAGYAR  REFORMÁTUSSÁG  KÉPVISELETÉT  </a:t>
            </a:r>
          </a:p>
          <a:p>
            <a:pPr marL="0" indent="0" algn="ctr">
              <a:buNone/>
            </a:pPr>
            <a:r>
              <a:rPr lang="hu-HU" sz="4000" b="1" dirty="0" smtClean="0"/>
              <a:t>MIND  A  HÁROM KORMÁNYZÁSI SZINTEN</a:t>
            </a:r>
            <a:r>
              <a:rPr lang="hu-HU" sz="4000" b="1" dirty="0"/>
              <a:t>:</a:t>
            </a:r>
            <a:r>
              <a:rPr lang="hu-HU" sz="4000" b="1" dirty="0" smtClean="0"/>
              <a:t> </a:t>
            </a:r>
          </a:p>
          <a:p>
            <a:pPr marL="0" indent="0" algn="ctr">
              <a:buNone/>
            </a:pPr>
            <a:r>
              <a:rPr lang="hu-HU" sz="4000" b="1" dirty="0" smtClean="0"/>
              <a:t>A TELEPÜLÉSEN, A RÉGIÓBAN ÉS A PARLAMENTBEN.</a:t>
            </a:r>
          </a:p>
        </p:txBody>
      </p:sp>
    </p:spTree>
    <p:extLst>
      <p:ext uri="{BB962C8B-B14F-4D97-AF65-F5344CB8AC3E}">
        <p14:creationId xmlns:p14="http://schemas.microsoft.com/office/powerpoint/2010/main" val="1167067856"/>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rgbClr val="00FF00"/>
          </a:solidFill>
        </p:spPr>
        <p:txBody>
          <a:bodyPr/>
          <a:lstStyle/>
          <a:p>
            <a:pPr algn="ctr"/>
            <a:r>
              <a:rPr lang="hu-HU" dirty="0" smtClean="0"/>
              <a:t>.</a:t>
            </a:r>
            <a:endParaRPr lang="hu-HU" dirty="0"/>
          </a:p>
        </p:txBody>
      </p:sp>
      <p:sp>
        <p:nvSpPr>
          <p:cNvPr id="3" name="Tartalom helye 2"/>
          <p:cNvSpPr>
            <a:spLocks noGrp="1"/>
          </p:cNvSpPr>
          <p:nvPr>
            <p:ph idx="1"/>
          </p:nvPr>
        </p:nvSpPr>
        <p:spPr>
          <a:solidFill>
            <a:srgbClr val="FFFF00"/>
          </a:solidFill>
        </p:spPr>
        <p:txBody>
          <a:bodyPr/>
          <a:lstStyle/>
          <a:p>
            <a:pPr marL="0" indent="0" algn="ctr">
              <a:buNone/>
            </a:pPr>
            <a:r>
              <a:rPr lang="hu-HU" dirty="0" smtClean="0"/>
              <a:t>.</a:t>
            </a:r>
            <a:endParaRPr lang="hu-HU" dirty="0"/>
          </a:p>
        </p:txBody>
      </p:sp>
    </p:spTree>
    <p:extLst>
      <p:ext uri="{BB962C8B-B14F-4D97-AF65-F5344CB8AC3E}">
        <p14:creationId xmlns:p14="http://schemas.microsoft.com/office/powerpoint/2010/main" val="89193230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REFORMÁCIÓ  *500*</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r>
              <a:rPr lang="hu-HU" sz="4000" b="1" dirty="0" smtClean="0"/>
              <a:t>1517-ben LUTHER MÁRTON A REFORMÁCIÓ  ELVEIVEL  ALAPJÁBAN MOZGATTA MEG A BETEG EGYHÁZI RENDEK AKKORI HITGYAKORLATÁT.</a:t>
            </a:r>
          </a:p>
          <a:p>
            <a:endParaRPr lang="hu-HU" sz="4000" b="1" dirty="0" smtClean="0"/>
          </a:p>
          <a:p>
            <a:r>
              <a:rPr lang="hu-HU" sz="4000" b="1" dirty="0" smtClean="0"/>
              <a:t>1536-ban KÁLVIN JÁNOS az:</a:t>
            </a:r>
            <a:r>
              <a:rPr lang="hu-HU" sz="4000" dirty="0"/>
              <a:t> </a:t>
            </a:r>
            <a:r>
              <a:rPr lang="hu-HU" sz="4000" b="1" dirty="0" err="1" smtClean="0"/>
              <a:t>INSTITUTIO</a:t>
            </a:r>
            <a:r>
              <a:rPr lang="hu-HU" sz="4000" b="1" dirty="0"/>
              <a:t> </a:t>
            </a:r>
            <a:endParaRPr lang="hu-HU" sz="4000" b="1" dirty="0" smtClean="0"/>
          </a:p>
          <a:p>
            <a:r>
              <a:rPr lang="hu-HU" sz="4000" dirty="0" smtClean="0"/>
              <a:t>a </a:t>
            </a:r>
            <a:r>
              <a:rPr lang="hu-HU" sz="4000" dirty="0"/>
              <a:t>keresztény vallás </a:t>
            </a:r>
            <a:r>
              <a:rPr lang="hu-HU" sz="4000" dirty="0" smtClean="0"/>
              <a:t>rendszerével </a:t>
            </a:r>
          </a:p>
          <a:p>
            <a:r>
              <a:rPr lang="hu-HU" sz="4000" dirty="0" smtClean="0"/>
              <a:t>INDÍTOTTA  EL  A  KÁLVINI  REFORMÁCIÓ  IRÁNYZATÁT.</a:t>
            </a:r>
          </a:p>
        </p:txBody>
      </p:sp>
    </p:spTree>
    <p:extLst>
      <p:ext uri="{BB962C8B-B14F-4D97-AF65-F5344CB8AC3E}">
        <p14:creationId xmlns:p14="http://schemas.microsoft.com/office/powerpoint/2010/main" val="17751035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REFORMÁCIÓ  *500*</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4800" b="1" dirty="0" smtClean="0"/>
              <a:t>PÉLDÁT </a:t>
            </a:r>
            <a:r>
              <a:rPr lang="hu-HU" sz="4800" b="1" dirty="0"/>
              <a:t>VEGYÜNK </a:t>
            </a:r>
            <a:endParaRPr lang="hu-HU" sz="4800" b="1" dirty="0" smtClean="0"/>
          </a:p>
          <a:p>
            <a:pPr marL="0" indent="0" algn="ctr">
              <a:buNone/>
            </a:pPr>
            <a:r>
              <a:rPr lang="hu-HU" sz="4800" b="1" dirty="0" smtClean="0"/>
              <a:t>HITVALLÓ </a:t>
            </a:r>
            <a:r>
              <a:rPr lang="hu-HU" sz="4800" b="1" dirty="0"/>
              <a:t>HARCOSAINKTÓL:</a:t>
            </a:r>
          </a:p>
          <a:p>
            <a:pPr marL="0" indent="0" algn="ctr">
              <a:buNone/>
            </a:pPr>
            <a:r>
              <a:rPr lang="hu-HU" sz="4800" b="1" dirty="0" smtClean="0"/>
              <a:t>BETHLEN </a:t>
            </a:r>
            <a:r>
              <a:rPr lang="hu-HU" sz="4800" b="1" dirty="0"/>
              <a:t>GÁBOR, </a:t>
            </a:r>
            <a:endParaRPr lang="hu-HU" sz="4800" b="1" dirty="0" smtClean="0"/>
          </a:p>
          <a:p>
            <a:pPr marL="0" indent="0" algn="ctr">
              <a:buNone/>
            </a:pPr>
            <a:r>
              <a:rPr lang="hu-HU" sz="4800" b="1" dirty="0" smtClean="0"/>
              <a:t>I. RÁKÓCZI </a:t>
            </a:r>
            <a:r>
              <a:rPr lang="hu-HU" sz="4800" b="1" dirty="0"/>
              <a:t>GYÖRGY, </a:t>
            </a:r>
            <a:endParaRPr lang="hu-HU" sz="4800" b="1" dirty="0" smtClean="0"/>
          </a:p>
          <a:p>
            <a:pPr marL="0" indent="0" algn="ctr">
              <a:buNone/>
            </a:pPr>
            <a:r>
              <a:rPr lang="hu-HU" sz="4800" b="1" dirty="0" smtClean="0"/>
              <a:t>SZENCZI </a:t>
            </a:r>
            <a:r>
              <a:rPr lang="hu-HU" sz="4800" b="1" dirty="0"/>
              <a:t>MOLNÁR ALBERT, </a:t>
            </a:r>
            <a:endParaRPr lang="hu-HU" sz="4800" b="1" dirty="0" smtClean="0"/>
          </a:p>
          <a:p>
            <a:pPr marL="0" indent="0" algn="ctr">
              <a:buNone/>
            </a:pPr>
            <a:r>
              <a:rPr lang="hu-HU" sz="4800" b="1" dirty="0" smtClean="0"/>
              <a:t>AKIK </a:t>
            </a:r>
            <a:r>
              <a:rPr lang="hu-HU" sz="4800" b="1" dirty="0"/>
              <a:t>AZ INSTITÚCIÓT HÍVTÁK SEGÍTSÉGÜL</a:t>
            </a:r>
            <a:r>
              <a:rPr lang="hu-HU" sz="4800" b="1" dirty="0" smtClean="0"/>
              <a:t>.</a:t>
            </a:r>
            <a:endParaRPr lang="hu-HU" sz="4800" b="1" dirty="0"/>
          </a:p>
        </p:txBody>
      </p:sp>
    </p:spTree>
    <p:extLst>
      <p:ext uri="{BB962C8B-B14F-4D97-AF65-F5344CB8AC3E}">
        <p14:creationId xmlns:p14="http://schemas.microsoft.com/office/powerpoint/2010/main" val="417245507"/>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REFORMÁCIÓ  *500*</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6600" b="1" dirty="0" smtClean="0"/>
              <a:t>1624-ben </a:t>
            </a:r>
          </a:p>
          <a:p>
            <a:pPr marL="0" indent="0" algn="ctr">
              <a:buNone/>
            </a:pPr>
            <a:r>
              <a:rPr lang="hu-HU" sz="6600" b="1" dirty="0" smtClean="0"/>
              <a:t>SZENCZI  MOLNÁR ALBERT  </a:t>
            </a:r>
          </a:p>
          <a:p>
            <a:pPr marL="0" indent="0" algn="ctr">
              <a:buNone/>
            </a:pPr>
            <a:r>
              <a:rPr lang="hu-HU" sz="6600" b="1" dirty="0" smtClean="0"/>
              <a:t>KÉSZÍTETTE   EL </a:t>
            </a:r>
          </a:p>
          <a:p>
            <a:pPr marL="0" indent="0" algn="ctr">
              <a:buNone/>
            </a:pPr>
            <a:r>
              <a:rPr lang="hu-HU" sz="6600" b="1" dirty="0" smtClean="0"/>
              <a:t>AZ  INSTITÚCIÓ  </a:t>
            </a:r>
          </a:p>
          <a:p>
            <a:pPr marL="0" indent="0" algn="ctr">
              <a:buNone/>
            </a:pPr>
            <a:r>
              <a:rPr lang="hu-HU" sz="6600" b="1" dirty="0" smtClean="0"/>
              <a:t>MAGYAR  NYELVŰ  FORDÍTÁSÁT. </a:t>
            </a:r>
          </a:p>
        </p:txBody>
      </p:sp>
    </p:spTree>
    <p:extLst>
      <p:ext uri="{BB962C8B-B14F-4D97-AF65-F5344CB8AC3E}">
        <p14:creationId xmlns:p14="http://schemas.microsoft.com/office/powerpoint/2010/main" val="7133433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00FF00"/>
          </a:solidFill>
        </p:spPr>
        <p:txBody>
          <a:bodyPr>
            <a:normAutofit/>
          </a:bodyPr>
          <a:lstStyle/>
          <a:p>
            <a:pPr algn="ctr"/>
            <a:r>
              <a:rPr lang="hu-HU" sz="5400" b="1" dirty="0" smtClean="0"/>
              <a:t>KÁLVIN   János :      INSTITÚCIÓ </a:t>
            </a:r>
            <a:br>
              <a:rPr lang="hu-HU" sz="5400" b="1" dirty="0" smtClean="0"/>
            </a:br>
            <a:r>
              <a:rPr lang="hu-HU" sz="5400" b="1" dirty="0" smtClean="0"/>
              <a:t>Kritériumok  a  presbiterek  iránt</a:t>
            </a:r>
            <a:endParaRPr lang="hu-HU" sz="5400" dirty="0"/>
          </a:p>
        </p:txBody>
      </p:sp>
      <p:sp>
        <p:nvSpPr>
          <p:cNvPr id="3" name="Tartalom helye 2"/>
          <p:cNvSpPr>
            <a:spLocks noGrp="1"/>
          </p:cNvSpPr>
          <p:nvPr>
            <p:ph idx="1"/>
          </p:nvPr>
        </p:nvSpPr>
        <p:spPr>
          <a:xfrm>
            <a:off x="0" y="1690688"/>
            <a:ext cx="12192000" cy="5167311"/>
          </a:xfrm>
          <a:solidFill>
            <a:srgbClr val="FFFF00"/>
          </a:solidFill>
        </p:spPr>
        <p:txBody>
          <a:bodyPr>
            <a:noAutofit/>
          </a:bodyPr>
          <a:lstStyle/>
          <a:p>
            <a:r>
              <a:rPr lang="hu-HU" sz="1200" b="1" dirty="0" smtClean="0"/>
              <a:t>.</a:t>
            </a:r>
          </a:p>
          <a:p>
            <a:r>
              <a:rPr lang="hu-HU" sz="3600" b="1" dirty="0" smtClean="0"/>
              <a:t>KIT  LEHET  JAVASOLNI  ÉS  MEGVÁLASZTANI  PRESBITERNEK  ?</a:t>
            </a:r>
          </a:p>
          <a:p>
            <a:r>
              <a:rPr lang="hu-HU" sz="4400" dirty="0" smtClean="0"/>
              <a:t>Presbiter lehet a gyülekezet minden derék, istenfélő és igazságos tagja, aki az istentiszteleten  rendszeresen részt vesz és az úrvacsorával rendszeresen él, aki az egyház érdekében tevékenykedik, aki az egyház rendtartását és határozatait tiszteletben tartja és tiszteletre méltó családi élete él.</a:t>
            </a:r>
          </a:p>
        </p:txBody>
      </p:sp>
    </p:spTree>
    <p:extLst>
      <p:ext uri="{BB962C8B-B14F-4D97-AF65-F5344CB8AC3E}">
        <p14:creationId xmlns:p14="http://schemas.microsoft.com/office/powerpoint/2010/main" val="395996986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SZABADSÁGHARC</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4800" b="1" dirty="0" smtClean="0"/>
              <a:t>SZABADSÁGHARCOSAINK</a:t>
            </a:r>
            <a:r>
              <a:rPr lang="hu-HU" sz="4800" b="1" dirty="0"/>
              <a:t>: </a:t>
            </a:r>
            <a:endParaRPr lang="hu-HU" sz="4800" b="1" dirty="0" smtClean="0"/>
          </a:p>
          <a:p>
            <a:pPr marL="0" indent="0" algn="ctr">
              <a:buNone/>
            </a:pPr>
            <a:r>
              <a:rPr lang="hu-HU" sz="4800" b="1" dirty="0" err="1" smtClean="0"/>
              <a:t>II</a:t>
            </a:r>
            <a:r>
              <a:rPr lang="hu-HU" sz="4800" b="1" dirty="0" smtClean="0"/>
              <a:t>. RÁKÓCZI </a:t>
            </a:r>
            <a:r>
              <a:rPr lang="hu-HU" sz="4800" b="1" dirty="0"/>
              <a:t>FERENC, </a:t>
            </a:r>
            <a:endParaRPr lang="hu-HU" sz="4800" b="1" dirty="0" smtClean="0"/>
          </a:p>
          <a:p>
            <a:pPr marL="0" indent="0" algn="ctr">
              <a:buNone/>
            </a:pPr>
            <a:r>
              <a:rPr lang="hu-HU" sz="4800" b="1" dirty="0" smtClean="0"/>
              <a:t>AKI </a:t>
            </a:r>
            <a:r>
              <a:rPr lang="hu-HU" sz="4800" b="1" dirty="0"/>
              <a:t>A JOBBÁGYAINAK ZÁSZLÓT KÜLDÖTT </a:t>
            </a:r>
            <a:endParaRPr lang="hu-HU" sz="4800" b="1" dirty="0" smtClean="0"/>
          </a:p>
          <a:p>
            <a:pPr marL="0" indent="0" algn="ctr">
              <a:buNone/>
            </a:pPr>
            <a:r>
              <a:rPr lang="hu-HU" sz="4800" b="1" dirty="0" smtClean="0"/>
              <a:t>AZ </a:t>
            </a:r>
            <a:r>
              <a:rPr lang="hu-HU" sz="4800" b="1" dirty="0"/>
              <a:t>ÚJ ÉLET CÉL MEGFOGALMAZÁSÁVAL: </a:t>
            </a:r>
            <a:endParaRPr lang="hu-HU" sz="4800" b="1" dirty="0" smtClean="0"/>
          </a:p>
          <a:p>
            <a:pPr marL="0" indent="0" algn="ctr">
              <a:buNone/>
            </a:pPr>
            <a:r>
              <a:rPr lang="hu-HU" sz="6000" b="1" dirty="0" smtClean="0"/>
              <a:t>„</a:t>
            </a:r>
            <a:r>
              <a:rPr lang="hu-HU" sz="6000" b="1" dirty="0"/>
              <a:t>Cum </a:t>
            </a:r>
            <a:r>
              <a:rPr lang="hu-HU" sz="6000" b="1" dirty="0" err="1"/>
              <a:t>Deo</a:t>
            </a:r>
            <a:r>
              <a:rPr lang="hu-HU" sz="6000" b="1" dirty="0"/>
              <a:t> Patria et </a:t>
            </a:r>
            <a:r>
              <a:rPr lang="hu-HU" sz="6000" b="1" dirty="0" err="1" smtClean="0"/>
              <a:t>liberte</a:t>
            </a:r>
            <a:r>
              <a:rPr lang="hu-HU" sz="6000" b="1" dirty="0" smtClean="0"/>
              <a:t> </a:t>
            </a:r>
          </a:p>
          <a:p>
            <a:pPr marL="0" indent="0" algn="ctr">
              <a:buNone/>
            </a:pPr>
            <a:r>
              <a:rPr lang="hu-HU" sz="6000" b="1" dirty="0" smtClean="0"/>
              <a:t>Istennel </a:t>
            </a:r>
            <a:r>
              <a:rPr lang="hu-HU" sz="6000" b="1" dirty="0"/>
              <a:t>a hazáért és a szabadságért</a:t>
            </a:r>
            <a:r>
              <a:rPr lang="hu-HU" sz="6000" b="1" dirty="0" smtClean="0"/>
              <a:t>.”</a:t>
            </a:r>
            <a:endParaRPr lang="hu-HU" sz="6000" b="1" dirty="0"/>
          </a:p>
        </p:txBody>
      </p:sp>
    </p:spTree>
    <p:extLst>
      <p:ext uri="{BB962C8B-B14F-4D97-AF65-F5344CB8AC3E}">
        <p14:creationId xmlns:p14="http://schemas.microsoft.com/office/powerpoint/2010/main" val="2014314326"/>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rgbClr val="00FF00"/>
          </a:solidFill>
        </p:spPr>
        <p:txBody>
          <a:bodyPr/>
          <a:lstStyle/>
          <a:p>
            <a:pPr algn="ctr"/>
            <a:r>
              <a:rPr lang="hu-HU" dirty="0" smtClean="0"/>
              <a:t>.</a:t>
            </a:r>
            <a:endParaRPr lang="hu-HU" dirty="0"/>
          </a:p>
        </p:txBody>
      </p:sp>
      <p:sp>
        <p:nvSpPr>
          <p:cNvPr id="3" name="Tartalom helye 2"/>
          <p:cNvSpPr>
            <a:spLocks noGrp="1"/>
          </p:cNvSpPr>
          <p:nvPr>
            <p:ph idx="1"/>
          </p:nvPr>
        </p:nvSpPr>
        <p:spPr>
          <a:solidFill>
            <a:srgbClr val="FFFF00"/>
          </a:solidFill>
        </p:spPr>
        <p:txBody>
          <a:bodyPr/>
          <a:lstStyle/>
          <a:p>
            <a:pPr marL="0" indent="0" algn="ctr">
              <a:buNone/>
            </a:pPr>
            <a:r>
              <a:rPr lang="hu-HU" dirty="0" smtClean="0"/>
              <a:t>.</a:t>
            </a:r>
            <a:endParaRPr lang="hu-HU" dirty="0"/>
          </a:p>
        </p:txBody>
      </p:sp>
    </p:spTree>
    <p:extLst>
      <p:ext uri="{BB962C8B-B14F-4D97-AF65-F5344CB8AC3E}">
        <p14:creationId xmlns:p14="http://schemas.microsoft.com/office/powerpoint/2010/main" val="376430197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ÚJKORI  REFORMÁCIÓ    *2015*</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8800" b="1" dirty="0" smtClean="0"/>
              <a:t>NEKÜNK</a:t>
            </a:r>
          </a:p>
          <a:p>
            <a:pPr marL="0" indent="0" algn="ctr">
              <a:buNone/>
            </a:pPr>
            <a:r>
              <a:rPr lang="hu-HU" sz="8800" b="1" dirty="0" smtClean="0"/>
              <a:t>ÚJKORI</a:t>
            </a:r>
          </a:p>
          <a:p>
            <a:pPr marL="0" indent="0" algn="ctr">
              <a:buNone/>
            </a:pPr>
            <a:r>
              <a:rPr lang="hu-HU" sz="8800" b="1" dirty="0" smtClean="0"/>
              <a:t>REFORMÁCIÓT  </a:t>
            </a:r>
          </a:p>
          <a:p>
            <a:pPr marL="0" indent="0" algn="ctr">
              <a:buNone/>
            </a:pPr>
            <a:r>
              <a:rPr lang="hu-HU" sz="8800" b="1" dirty="0" smtClean="0"/>
              <a:t>KELL   ELINDÍTANI !</a:t>
            </a:r>
          </a:p>
        </p:txBody>
      </p:sp>
    </p:spTree>
    <p:extLst>
      <p:ext uri="{BB962C8B-B14F-4D97-AF65-F5344CB8AC3E}">
        <p14:creationId xmlns:p14="http://schemas.microsoft.com/office/powerpoint/2010/main" val="3478608901"/>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ÚJKORI  REFORMÁCIÓ    *2015*</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11500" b="1" dirty="0" smtClean="0"/>
              <a:t>A  REFORMÁCIÓT </a:t>
            </a:r>
          </a:p>
          <a:p>
            <a:pPr marL="0" indent="0" algn="ctr">
              <a:buNone/>
            </a:pPr>
            <a:r>
              <a:rPr lang="hu-HU" sz="11500" b="1" dirty="0" smtClean="0"/>
              <a:t>ÖNMAGUNKBAN KELL  ELKEZDENI ! </a:t>
            </a:r>
          </a:p>
        </p:txBody>
      </p:sp>
    </p:spTree>
    <p:extLst>
      <p:ext uri="{BB962C8B-B14F-4D97-AF65-F5344CB8AC3E}">
        <p14:creationId xmlns:p14="http://schemas.microsoft.com/office/powerpoint/2010/main" val="1238282419"/>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ÚJKORI  REFORMÁCIÓ    *2015*</a:t>
            </a:r>
            <a:endParaRPr lang="hu-HU" sz="5400" b="1" dirty="0"/>
          </a:p>
        </p:txBody>
      </p:sp>
      <p:sp>
        <p:nvSpPr>
          <p:cNvPr id="3" name="Tartalom helye 2"/>
          <p:cNvSpPr>
            <a:spLocks noGrp="1"/>
          </p:cNvSpPr>
          <p:nvPr>
            <p:ph idx="1"/>
          </p:nvPr>
        </p:nvSpPr>
        <p:spPr>
          <a:xfrm>
            <a:off x="-12879" y="1558345"/>
            <a:ext cx="12192000" cy="5338292"/>
          </a:xfrm>
          <a:solidFill>
            <a:srgbClr val="FFFF00"/>
          </a:solidFill>
        </p:spPr>
        <p:txBody>
          <a:bodyPr>
            <a:noAutofit/>
          </a:bodyPr>
          <a:lstStyle/>
          <a:p>
            <a:pPr marL="0" indent="0" algn="ctr">
              <a:buNone/>
            </a:pPr>
            <a:r>
              <a:rPr lang="hu-HU" sz="6600" b="1" dirty="0" smtClean="0"/>
              <a:t>A </a:t>
            </a:r>
          </a:p>
          <a:p>
            <a:pPr marL="0" indent="0" algn="ctr">
              <a:buNone/>
            </a:pPr>
            <a:r>
              <a:rPr lang="hu-HU" sz="6600" b="1" dirty="0" smtClean="0"/>
              <a:t>MAGYAR </a:t>
            </a:r>
          </a:p>
          <a:p>
            <a:pPr marL="0" indent="0" algn="ctr">
              <a:buNone/>
            </a:pPr>
            <a:r>
              <a:rPr lang="hu-HU" sz="6600" b="1" dirty="0" smtClean="0"/>
              <a:t>REFORMÁTUSSÁG </a:t>
            </a:r>
          </a:p>
          <a:p>
            <a:pPr marL="0" indent="0" algn="ctr">
              <a:buNone/>
            </a:pPr>
            <a:r>
              <a:rPr lang="hu-HU" sz="6600" b="1" dirty="0" smtClean="0"/>
              <a:t>HITÉLETÉT </a:t>
            </a:r>
          </a:p>
          <a:p>
            <a:pPr marL="0" indent="0" algn="ctr">
              <a:buNone/>
            </a:pPr>
            <a:r>
              <a:rPr lang="hu-HU" sz="6600" b="1" dirty="0" smtClean="0"/>
              <a:t>KELL   AKTIVIZÁLNI  !</a:t>
            </a:r>
          </a:p>
        </p:txBody>
      </p:sp>
    </p:spTree>
    <p:extLst>
      <p:ext uri="{BB962C8B-B14F-4D97-AF65-F5344CB8AC3E}">
        <p14:creationId xmlns:p14="http://schemas.microsoft.com/office/powerpoint/2010/main" val="410422044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ÚJKORI  REFORMÁCIÓ    *2015*</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4800" b="1" dirty="0" smtClean="0"/>
              <a:t>A  FELVIDÉKI </a:t>
            </a:r>
          </a:p>
          <a:p>
            <a:pPr marL="0" indent="0" algn="ctr">
              <a:buNone/>
            </a:pPr>
            <a:r>
              <a:rPr lang="hu-HU" sz="4800" b="1" dirty="0" smtClean="0"/>
              <a:t>MAGYAR  REFORMÁTUSSÁG </a:t>
            </a:r>
          </a:p>
          <a:p>
            <a:pPr marL="0" indent="0" algn="ctr">
              <a:buNone/>
            </a:pPr>
            <a:r>
              <a:rPr lang="hu-HU" sz="4800" b="1" dirty="0" smtClean="0"/>
              <a:t>ÉRTÉKÉT   ÉS   HATÉKONYSÁGÁT</a:t>
            </a:r>
          </a:p>
          <a:p>
            <a:pPr marL="0" indent="0" algn="ctr">
              <a:buNone/>
            </a:pPr>
            <a:r>
              <a:rPr lang="hu-HU" sz="7200" b="1" dirty="0" smtClean="0"/>
              <a:t>A  MAGYAR  NEMZETI </a:t>
            </a:r>
          </a:p>
          <a:p>
            <a:pPr marL="0" indent="0" algn="ctr">
              <a:buNone/>
            </a:pPr>
            <a:r>
              <a:rPr lang="hu-HU" sz="7200" b="1" dirty="0" smtClean="0"/>
              <a:t>REFORMÁTUS   ÖNTUDATTAL</a:t>
            </a:r>
            <a:r>
              <a:rPr lang="hu-HU" sz="6000" b="1" dirty="0" smtClean="0"/>
              <a:t> </a:t>
            </a:r>
          </a:p>
          <a:p>
            <a:pPr marL="0" indent="0" algn="ctr">
              <a:buNone/>
            </a:pPr>
            <a:r>
              <a:rPr lang="hu-HU" sz="5400" b="1" dirty="0" smtClean="0"/>
              <a:t>KELL   MEGNÖVELNI !</a:t>
            </a:r>
          </a:p>
        </p:txBody>
      </p:sp>
    </p:spTree>
    <p:extLst>
      <p:ext uri="{BB962C8B-B14F-4D97-AF65-F5344CB8AC3E}">
        <p14:creationId xmlns:p14="http://schemas.microsoft.com/office/powerpoint/2010/main" val="1155945105"/>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ÚJKORI  REFORMÁCIÓ    *2015</a:t>
            </a:r>
            <a:r>
              <a:rPr lang="hu-HU" sz="5400" b="1" dirty="0" smtClean="0"/>
              <a:t>* </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7200" b="1" dirty="0" smtClean="0"/>
              <a:t>ISTEN  ÁLDÁSÁVAL </a:t>
            </a:r>
          </a:p>
          <a:p>
            <a:pPr marL="0" indent="0" algn="ctr">
              <a:buNone/>
            </a:pPr>
            <a:r>
              <a:rPr lang="hu-HU" sz="7200" b="1" dirty="0" smtClean="0"/>
              <a:t>KELL  MENNI  ÉS  TENNI </a:t>
            </a:r>
          </a:p>
          <a:p>
            <a:pPr marL="0" indent="0" algn="ctr">
              <a:buNone/>
            </a:pPr>
            <a:r>
              <a:rPr lang="hu-HU" sz="7200" b="1" dirty="0" smtClean="0"/>
              <a:t>A  FELVIDÉKI  MAGYAR REFORMÁTUSÁG  ÉRDEKEIÉRT. </a:t>
            </a:r>
          </a:p>
        </p:txBody>
      </p:sp>
    </p:spTree>
    <p:extLst>
      <p:ext uri="{BB962C8B-B14F-4D97-AF65-F5344CB8AC3E}">
        <p14:creationId xmlns:p14="http://schemas.microsoft.com/office/powerpoint/2010/main" val="1627632354"/>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ÚJKORI  REFORMÁCIÓ    *2015</a:t>
            </a:r>
            <a:r>
              <a:rPr lang="hu-HU" sz="5400" b="1" dirty="0" smtClean="0"/>
              <a:t>* </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5400" b="1" dirty="0" smtClean="0"/>
              <a:t>MEG  KELL  TALÁLNI  AZ  ISTENTŐL </a:t>
            </a:r>
            <a:r>
              <a:rPr lang="hu-HU" sz="5400" b="1" dirty="0"/>
              <a:t>ELHIVATOTTAKAT </a:t>
            </a:r>
            <a:r>
              <a:rPr lang="hu-HU" sz="5400" b="1" dirty="0" smtClean="0"/>
              <a:t> A   VEZETŐ  TISZTSÉG BETÖLTÉSÉRE, </a:t>
            </a:r>
          </a:p>
          <a:p>
            <a:pPr marL="0" indent="0" algn="ctr">
              <a:buNone/>
            </a:pPr>
            <a:r>
              <a:rPr lang="hu-HU" sz="5400" b="1" dirty="0" smtClean="0"/>
              <a:t>AKIK  ALKALMASAK  LESZNEK </a:t>
            </a:r>
          </a:p>
          <a:p>
            <a:pPr marL="0" indent="0" algn="ctr">
              <a:buNone/>
            </a:pPr>
            <a:r>
              <a:rPr lang="hu-HU" sz="5400" b="1" dirty="0" smtClean="0"/>
              <a:t>KORUNK  ÚJKORI  REFORMÁCIÓ MEGSZERVEZÉSÉRE, VÉGREHAJTÁSÁRA.</a:t>
            </a:r>
          </a:p>
        </p:txBody>
      </p:sp>
    </p:spTree>
    <p:extLst>
      <p:ext uri="{BB962C8B-B14F-4D97-AF65-F5344CB8AC3E}">
        <p14:creationId xmlns:p14="http://schemas.microsoft.com/office/powerpoint/2010/main" val="3950161455"/>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ÚJKORI   REFORMÁCIÓ    *2015*</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8000" b="1" dirty="0" smtClean="0"/>
              <a:t>2015-ben </a:t>
            </a:r>
          </a:p>
          <a:p>
            <a:pPr marL="0" indent="0" algn="ctr">
              <a:buNone/>
            </a:pPr>
            <a:r>
              <a:rPr lang="hu-HU" sz="8000" b="1" dirty="0" smtClean="0"/>
              <a:t>498  ÉV  UTÁN </a:t>
            </a:r>
          </a:p>
          <a:p>
            <a:pPr marL="0" indent="0" algn="ctr">
              <a:buNone/>
            </a:pPr>
            <a:r>
              <a:rPr lang="hu-HU" sz="8000" b="1" dirty="0" smtClean="0"/>
              <a:t>ÚJRA  KELL  </a:t>
            </a:r>
            <a:r>
              <a:rPr lang="hu-HU" sz="8000" b="1" dirty="0"/>
              <a:t>INDÍTANI </a:t>
            </a:r>
            <a:endParaRPr lang="hu-HU" sz="8000" b="1" dirty="0" smtClean="0"/>
          </a:p>
          <a:p>
            <a:pPr marL="0" indent="0" algn="ctr">
              <a:buNone/>
            </a:pPr>
            <a:r>
              <a:rPr lang="hu-HU" sz="8000" b="1" dirty="0" smtClean="0"/>
              <a:t>AZ  ÚJKORI  </a:t>
            </a:r>
            <a:r>
              <a:rPr lang="hu-HU" sz="8000" b="1" dirty="0"/>
              <a:t>REFORMÁCIÓT</a:t>
            </a:r>
            <a:r>
              <a:rPr lang="hu-HU" sz="8000" b="1" dirty="0" smtClean="0"/>
              <a:t>.</a:t>
            </a:r>
          </a:p>
        </p:txBody>
      </p:sp>
    </p:spTree>
    <p:extLst>
      <p:ext uri="{BB962C8B-B14F-4D97-AF65-F5344CB8AC3E}">
        <p14:creationId xmlns:p14="http://schemas.microsoft.com/office/powerpoint/2010/main" val="971512431"/>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ÚJKORI   REFORMÁCIÓ    *2015*</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7200" b="1" dirty="0" smtClean="0"/>
              <a:t>2015-ben </a:t>
            </a:r>
          </a:p>
          <a:p>
            <a:pPr marL="0" indent="0" algn="ctr">
              <a:buNone/>
            </a:pPr>
            <a:r>
              <a:rPr lang="hu-HU" sz="7200" b="1" dirty="0" smtClean="0"/>
              <a:t>ÚJBÓL  EL  KELL  INDÍTANI </a:t>
            </a:r>
          </a:p>
          <a:p>
            <a:pPr marL="0" indent="0" algn="ctr">
              <a:buNone/>
            </a:pPr>
            <a:r>
              <a:rPr lang="hu-HU" sz="7200" b="1" dirty="0" smtClean="0"/>
              <a:t>A REFORMÁCIÓT  A   FELVIDÉKI MAGYAR   REFORMÁTUSOK KÖRÉBEN. </a:t>
            </a:r>
          </a:p>
        </p:txBody>
      </p:sp>
    </p:spTree>
    <p:extLst>
      <p:ext uri="{BB962C8B-B14F-4D97-AF65-F5344CB8AC3E}">
        <p14:creationId xmlns:p14="http://schemas.microsoft.com/office/powerpoint/2010/main" val="40251056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197734"/>
          </a:xfrm>
          <a:solidFill>
            <a:srgbClr val="00FF00"/>
          </a:solidFill>
        </p:spPr>
        <p:txBody>
          <a:bodyPr>
            <a:normAutofit/>
          </a:bodyPr>
          <a:lstStyle/>
          <a:p>
            <a:pPr algn="ctr"/>
            <a:r>
              <a:rPr lang="hu-HU" sz="5400" dirty="0" err="1" smtClean="0"/>
              <a:t>SzRKE</a:t>
            </a:r>
            <a:r>
              <a:rPr lang="hu-HU" sz="5400" dirty="0" smtClean="0"/>
              <a:t>  választási törvény értelmében</a:t>
            </a:r>
            <a:endParaRPr lang="hu-HU" sz="5400" dirty="0"/>
          </a:p>
        </p:txBody>
      </p:sp>
      <p:sp>
        <p:nvSpPr>
          <p:cNvPr id="3" name="Tartalom helye 2"/>
          <p:cNvSpPr>
            <a:spLocks noGrp="1"/>
          </p:cNvSpPr>
          <p:nvPr>
            <p:ph idx="1"/>
          </p:nvPr>
        </p:nvSpPr>
        <p:spPr>
          <a:xfrm>
            <a:off x="0" y="1197736"/>
            <a:ext cx="12192000" cy="5660264"/>
          </a:xfrm>
          <a:solidFill>
            <a:srgbClr val="FFFF00"/>
          </a:solidFill>
        </p:spPr>
        <p:txBody>
          <a:bodyPr>
            <a:noAutofit/>
          </a:bodyPr>
          <a:lstStyle/>
          <a:p>
            <a:pPr marL="0" indent="0">
              <a:buNone/>
            </a:pPr>
            <a:r>
              <a:rPr lang="hu-HU" sz="1000" dirty="0" smtClean="0"/>
              <a:t>.</a:t>
            </a:r>
          </a:p>
          <a:p>
            <a:r>
              <a:rPr lang="hu-HU" sz="6000" b="1" dirty="0" smtClean="0"/>
              <a:t>Presbiterré választható</a:t>
            </a:r>
          </a:p>
          <a:p>
            <a:r>
              <a:rPr lang="hu-HU" sz="4000" b="1" dirty="0"/>
              <a:t>a</a:t>
            </a:r>
            <a:r>
              <a:rPr lang="hu-HU" sz="4000" b="1" dirty="0" smtClean="0"/>
              <a:t>z egyházközség minden tagja, aki 21. életévét betöltötte</a:t>
            </a:r>
          </a:p>
          <a:p>
            <a:r>
              <a:rPr lang="hu-HU" sz="4000" b="1" dirty="0" smtClean="0"/>
              <a:t>az érvényes választói névjegyzék szerint választó és választható </a:t>
            </a:r>
          </a:p>
          <a:p>
            <a:r>
              <a:rPr lang="hu-HU" sz="4000" b="1" dirty="0"/>
              <a:t>hűségesen teljesíti egyháztagsági </a:t>
            </a:r>
            <a:r>
              <a:rPr lang="hu-HU" sz="4000" b="1" dirty="0" smtClean="0"/>
              <a:t>kötelességeit</a:t>
            </a:r>
          </a:p>
          <a:p>
            <a:r>
              <a:rPr lang="hu-HU" sz="4000" b="1" dirty="0" smtClean="0"/>
              <a:t>minden tekintetben feddhetetlen életet folytat </a:t>
            </a:r>
          </a:p>
          <a:p>
            <a:r>
              <a:rPr lang="hu-HU" sz="4000" b="1" dirty="0" smtClean="0"/>
              <a:t>tiszta erkölcsi bizonyítvánnyal rendelkezik</a:t>
            </a:r>
          </a:p>
        </p:txBody>
      </p:sp>
    </p:spTree>
    <p:extLst>
      <p:ext uri="{BB962C8B-B14F-4D97-AF65-F5344CB8AC3E}">
        <p14:creationId xmlns:p14="http://schemas.microsoft.com/office/powerpoint/2010/main" val="190527427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ÚJKORI   REFORMÁCIÓ </a:t>
            </a:r>
            <a:r>
              <a:rPr lang="hu-HU" sz="5400" b="1" dirty="0" smtClean="0"/>
              <a:t>  *2015*</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4400" b="1" dirty="0" smtClean="0"/>
              <a:t>NAGY  FELADAT  ELŐTT  ÁL  A  FELVIDÉKI</a:t>
            </a:r>
          </a:p>
          <a:p>
            <a:pPr marL="0" indent="0" algn="ctr">
              <a:buNone/>
            </a:pPr>
            <a:r>
              <a:rPr lang="hu-HU" sz="4400" b="1" dirty="0" smtClean="0"/>
              <a:t>REFORMÁTUS  EGYHÁZ   ÉS   A</a:t>
            </a:r>
          </a:p>
          <a:p>
            <a:pPr marL="0" indent="0" algn="ctr">
              <a:buNone/>
            </a:pPr>
            <a:r>
              <a:rPr lang="hu-HU" sz="4400" b="1" dirty="0" smtClean="0"/>
              <a:t>MAGYAR REFORMÁTUS PRESBITERI SZÖVETSÉG.</a:t>
            </a:r>
          </a:p>
          <a:p>
            <a:pPr marL="0" indent="0" algn="ctr">
              <a:buNone/>
            </a:pPr>
            <a:endParaRPr lang="hu-HU" sz="4400" b="1" dirty="0" smtClean="0"/>
          </a:p>
          <a:p>
            <a:pPr marL="0" indent="0" algn="ctr">
              <a:buNone/>
            </a:pPr>
            <a:r>
              <a:rPr lang="hu-HU" sz="4400" b="1" dirty="0" smtClean="0"/>
              <a:t>NAGY MUNKA ELŐTT ÁLLNAK AZ EGYHÁZ SZOLGÁI:</a:t>
            </a:r>
          </a:p>
          <a:p>
            <a:pPr marL="0" indent="0" algn="ctr">
              <a:buNone/>
            </a:pPr>
            <a:r>
              <a:rPr lang="hu-HU" sz="4400" b="1" dirty="0" smtClean="0"/>
              <a:t>A  LELKIPÁSZTOROK, </a:t>
            </a:r>
          </a:p>
          <a:p>
            <a:pPr marL="0" indent="0" algn="ctr">
              <a:buNone/>
            </a:pPr>
            <a:r>
              <a:rPr lang="hu-HU" sz="4400" b="1" dirty="0" smtClean="0"/>
              <a:t>A GONDNOKOK ÉS PRESBITEREK.</a:t>
            </a:r>
          </a:p>
        </p:txBody>
      </p:sp>
    </p:spTree>
    <p:extLst>
      <p:ext uri="{BB962C8B-B14F-4D97-AF65-F5344CB8AC3E}">
        <p14:creationId xmlns:p14="http://schemas.microsoft.com/office/powerpoint/2010/main" val="311406673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ÚJKORI   REFORMÁCIÓ  </a:t>
            </a:r>
            <a:r>
              <a:rPr lang="hu-HU" sz="5400" b="1" dirty="0" smtClean="0"/>
              <a:t> *2015*</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4800" b="1" dirty="0" smtClean="0"/>
              <a:t>A   REFORMÁTUS   EGYHÁZBAN</a:t>
            </a:r>
          </a:p>
          <a:p>
            <a:pPr marL="0" indent="0" algn="ctr">
              <a:buNone/>
            </a:pPr>
            <a:r>
              <a:rPr lang="hu-HU" sz="4800" b="1" dirty="0"/>
              <a:t>AZ   ÚJKORI   REFORMÁCIÓ   </a:t>
            </a:r>
            <a:r>
              <a:rPr lang="hu-HU" sz="4800" b="1" dirty="0" smtClean="0"/>
              <a:t>VÉGREHAJTÁSA</a:t>
            </a:r>
            <a:endParaRPr lang="hu-HU" sz="4800" b="1" dirty="0"/>
          </a:p>
          <a:p>
            <a:pPr marL="0" indent="0" algn="ctr">
              <a:buNone/>
            </a:pPr>
            <a:r>
              <a:rPr lang="hu-HU" sz="11500" b="1" dirty="0"/>
              <a:t>ÁLL   VAGY   </a:t>
            </a:r>
            <a:r>
              <a:rPr lang="hu-HU" sz="11500" b="1" dirty="0" smtClean="0"/>
              <a:t>BUKIK</a:t>
            </a:r>
            <a:endParaRPr lang="hu-HU" sz="11500" b="1" dirty="0"/>
          </a:p>
          <a:p>
            <a:pPr marL="0" indent="0" algn="ctr">
              <a:buNone/>
            </a:pPr>
            <a:r>
              <a:rPr lang="hu-HU" sz="7200" b="1" dirty="0" smtClean="0"/>
              <a:t>A    PRESBITER    HITÉN,  </a:t>
            </a:r>
          </a:p>
          <a:p>
            <a:pPr marL="0" indent="0" algn="ctr">
              <a:buNone/>
            </a:pPr>
            <a:r>
              <a:rPr lang="hu-HU" sz="7200" b="1" dirty="0" smtClean="0"/>
              <a:t>VAGY   HITETLENSÉGÉN !</a:t>
            </a:r>
          </a:p>
        </p:txBody>
      </p:sp>
    </p:spTree>
    <p:extLst>
      <p:ext uri="{BB962C8B-B14F-4D97-AF65-F5344CB8AC3E}">
        <p14:creationId xmlns:p14="http://schemas.microsoft.com/office/powerpoint/2010/main" val="990483969"/>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ÚJKORI   REFORMÁCIÓ  </a:t>
            </a:r>
            <a:r>
              <a:rPr lang="hu-HU" sz="5400" b="1" dirty="0" smtClean="0"/>
              <a:t>  *2015*</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4800" b="1" dirty="0" smtClean="0"/>
              <a:t>A 2015-ös REFORMÁCIÓNAK NAGY A TÉTJE:</a:t>
            </a:r>
          </a:p>
          <a:p>
            <a:pPr marL="0" indent="0" algn="ctr">
              <a:buNone/>
            </a:pPr>
            <a:r>
              <a:rPr lang="hu-HU" sz="1000" dirty="0" smtClean="0"/>
              <a:t>.</a:t>
            </a:r>
          </a:p>
          <a:p>
            <a:pPr marL="0" indent="0" algn="ctr">
              <a:buNone/>
            </a:pPr>
            <a:r>
              <a:rPr lang="hu-HU" sz="5400" b="1" dirty="0" smtClean="0"/>
              <a:t>A  FELVIDÉKI MAGYAR REFORMÁTUSSÁG HITÉNEK</a:t>
            </a:r>
          </a:p>
          <a:p>
            <a:pPr marL="0" indent="0" algn="ctr">
              <a:buNone/>
            </a:pPr>
            <a:r>
              <a:rPr lang="hu-HU" sz="5400" b="1" dirty="0" smtClean="0"/>
              <a:t>ÉS  A  NEMZETI  ÖNTUDAT   ÉRTÉKÉNEK </a:t>
            </a:r>
          </a:p>
          <a:p>
            <a:pPr marL="0" indent="0" algn="ctr">
              <a:buNone/>
            </a:pPr>
            <a:r>
              <a:rPr lang="hu-HU" sz="5400" b="1" dirty="0" smtClean="0"/>
              <a:t>MEGREFORMÁLÁSA.</a:t>
            </a:r>
          </a:p>
          <a:p>
            <a:pPr marL="0" indent="0" algn="ctr">
              <a:buNone/>
            </a:pPr>
            <a:r>
              <a:rPr lang="hu-HU" sz="1000" dirty="0" smtClean="0"/>
              <a:t>.</a:t>
            </a:r>
          </a:p>
          <a:p>
            <a:pPr marL="0" indent="0" algn="ctr">
              <a:buNone/>
            </a:pPr>
            <a:r>
              <a:rPr lang="hu-HU" sz="4800" b="1" dirty="0" smtClean="0"/>
              <a:t>ERRE KÉRJÜK ISTEN ÁLDÁSÁT.</a:t>
            </a:r>
          </a:p>
        </p:txBody>
      </p:sp>
    </p:spTree>
    <p:extLst>
      <p:ext uri="{BB962C8B-B14F-4D97-AF65-F5344CB8AC3E}">
        <p14:creationId xmlns:p14="http://schemas.microsoft.com/office/powerpoint/2010/main" val="392106750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ÚJKORI   REFORMÁCIÓ  </a:t>
            </a:r>
            <a:r>
              <a:rPr lang="hu-HU" sz="5400" b="1" dirty="0" smtClean="0"/>
              <a:t> *2015*</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7200" b="1" dirty="0" smtClean="0"/>
              <a:t>HA ISTEN NEM ADJA ÁLDÁSÁT, </a:t>
            </a:r>
            <a:endParaRPr lang="hu-HU" sz="5400" b="1" dirty="0" smtClean="0"/>
          </a:p>
          <a:p>
            <a:pPr marL="0" indent="0" algn="ctr">
              <a:buNone/>
            </a:pPr>
            <a:r>
              <a:rPr lang="hu-HU" sz="5400" b="1" dirty="0" smtClean="0"/>
              <a:t>AKKOR ÁLLÍTÓLAG MÉG 3 GENERÁCIÓ </a:t>
            </a:r>
          </a:p>
          <a:p>
            <a:pPr marL="0" indent="0" algn="ctr">
              <a:buNone/>
            </a:pPr>
            <a:r>
              <a:rPr lang="hu-HU" sz="5400" b="1" dirty="0" smtClean="0"/>
              <a:t>ÉLETFUTAM  IDEJE  LEHET  ELŐTTÜNK  </a:t>
            </a:r>
          </a:p>
          <a:p>
            <a:pPr marL="0" indent="0" algn="ctr">
              <a:buNone/>
            </a:pPr>
            <a:r>
              <a:rPr lang="hu-HU" sz="5400" b="1" dirty="0" smtClean="0"/>
              <a:t>ITT   A   SZÜLŐFÖLDÜNKÖN. </a:t>
            </a:r>
          </a:p>
          <a:p>
            <a:pPr marL="0" indent="0" algn="ctr">
              <a:buNone/>
            </a:pPr>
            <a:r>
              <a:rPr lang="hu-HU" sz="5400" b="1" dirty="0" smtClean="0"/>
              <a:t>A   MI  GYERMEKEINKÉ,</a:t>
            </a:r>
          </a:p>
          <a:p>
            <a:pPr marL="0" indent="0" algn="ctr">
              <a:buNone/>
            </a:pPr>
            <a:r>
              <a:rPr lang="hu-HU" sz="5400" b="1" dirty="0" smtClean="0"/>
              <a:t>AZ  Ő  UNOKÁIKÉ  ÉS  DÉDUNOKÁIKÉ !</a:t>
            </a:r>
          </a:p>
        </p:txBody>
      </p:sp>
    </p:spTree>
    <p:extLst>
      <p:ext uri="{BB962C8B-B14F-4D97-AF65-F5344CB8AC3E}">
        <p14:creationId xmlns:p14="http://schemas.microsoft.com/office/powerpoint/2010/main" val="355135020"/>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ÚJKORI   REFORMÁCIÓ  </a:t>
            </a:r>
            <a:r>
              <a:rPr lang="hu-HU" sz="5400" b="1" dirty="0" smtClean="0"/>
              <a:t> *2015*</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6600" b="1" dirty="0" smtClean="0"/>
              <a:t>HA   ISTEN   ÁLDÁSÁT   ADJA </a:t>
            </a:r>
          </a:p>
          <a:p>
            <a:pPr marL="0" indent="0" algn="ctr">
              <a:buNone/>
            </a:pPr>
            <a:r>
              <a:rPr lang="hu-HU" sz="6600" b="1" dirty="0" smtClean="0"/>
              <a:t>A  2015-ös  REFORMÁCIÓNKRA, </a:t>
            </a:r>
          </a:p>
          <a:p>
            <a:pPr marL="0" indent="0" algn="ctr">
              <a:buNone/>
            </a:pPr>
            <a:r>
              <a:rPr lang="hu-HU" sz="6600" b="1" dirty="0" smtClean="0"/>
              <a:t>AKKOR </a:t>
            </a:r>
          </a:p>
          <a:p>
            <a:pPr marL="0" indent="0" algn="ctr">
              <a:buNone/>
            </a:pPr>
            <a:r>
              <a:rPr lang="hu-HU" sz="6600" b="1" dirty="0" smtClean="0"/>
              <a:t>MEGMARADHATUNK SZÜLŐFÖLDÜNKÖN.</a:t>
            </a:r>
          </a:p>
          <a:p>
            <a:pPr marL="0" indent="0" algn="ctr">
              <a:buNone/>
            </a:pPr>
            <a:endParaRPr lang="hu-HU" sz="4400" b="1" dirty="0" smtClean="0"/>
          </a:p>
        </p:txBody>
      </p:sp>
    </p:spTree>
    <p:extLst>
      <p:ext uri="{BB962C8B-B14F-4D97-AF65-F5344CB8AC3E}">
        <p14:creationId xmlns:p14="http://schemas.microsoft.com/office/powerpoint/2010/main" val="2166119330"/>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2"/>
            <a:ext cx="12192000" cy="1249250"/>
          </a:xfrm>
          <a:solidFill>
            <a:srgbClr val="00FF00"/>
          </a:solidFill>
        </p:spPr>
        <p:txBody>
          <a:bodyPr>
            <a:noAutofit/>
          </a:bodyPr>
          <a:lstStyle/>
          <a:p>
            <a:pPr algn="ctr"/>
            <a:r>
              <a:rPr lang="hu-HU" sz="5400" b="1" dirty="0"/>
              <a:t>ÚJKORI   REFORMÁCIÓ  </a:t>
            </a:r>
            <a:r>
              <a:rPr lang="hu-HU" sz="5400" b="1" dirty="0" smtClean="0"/>
              <a:t> *2015*</a:t>
            </a:r>
            <a:endParaRPr lang="hu-HU" sz="5400" b="1" dirty="0"/>
          </a:p>
        </p:txBody>
      </p:sp>
      <p:sp>
        <p:nvSpPr>
          <p:cNvPr id="3" name="Tartalom helye 2"/>
          <p:cNvSpPr>
            <a:spLocks noGrp="1"/>
          </p:cNvSpPr>
          <p:nvPr>
            <p:ph idx="1"/>
          </p:nvPr>
        </p:nvSpPr>
        <p:spPr>
          <a:xfrm>
            <a:off x="-12879" y="1249253"/>
            <a:ext cx="12192000" cy="5647384"/>
          </a:xfrm>
          <a:solidFill>
            <a:srgbClr val="FFFF00"/>
          </a:solidFill>
        </p:spPr>
        <p:txBody>
          <a:bodyPr>
            <a:noAutofit/>
          </a:bodyPr>
          <a:lstStyle/>
          <a:p>
            <a:pPr marL="0" indent="0" algn="ctr">
              <a:buNone/>
            </a:pPr>
            <a:r>
              <a:rPr lang="hu-HU" sz="1000" dirty="0" smtClean="0"/>
              <a:t>.</a:t>
            </a:r>
          </a:p>
          <a:p>
            <a:pPr marL="0" indent="0" algn="ctr">
              <a:buNone/>
            </a:pPr>
            <a:r>
              <a:rPr lang="hu-HU" sz="5000" b="1" dirty="0" smtClean="0"/>
              <a:t>AZÉRT,  HOGY  ISTEN  MEGÁLDJON  MINKET, </a:t>
            </a:r>
          </a:p>
          <a:p>
            <a:pPr marL="0" indent="0" algn="ctr">
              <a:buNone/>
            </a:pPr>
            <a:r>
              <a:rPr lang="hu-HU" sz="5000" b="1" dirty="0" smtClean="0"/>
              <a:t>MILYEN  VÉTKEINK – BŰNEINK  CSELEKVÉSÉRŐL</a:t>
            </a:r>
          </a:p>
          <a:p>
            <a:pPr marL="0" indent="0" algn="ctr">
              <a:buNone/>
            </a:pPr>
            <a:r>
              <a:rPr lang="hu-HU" sz="5000" b="1" dirty="0" smtClean="0"/>
              <a:t>VAGYUNK  HAJLANDÓK  LEMONDANI</a:t>
            </a:r>
          </a:p>
          <a:p>
            <a:pPr marL="0" indent="0" algn="ctr">
              <a:buNone/>
            </a:pPr>
            <a:r>
              <a:rPr lang="hu-HU" sz="5000" b="1" dirty="0" smtClean="0"/>
              <a:t>A  FELVIDÉKI  MAGYAR  REFORMÁTUSSÁG MEGMARADÁSÁNAK  ÉRDEKÉBEN ?</a:t>
            </a:r>
          </a:p>
        </p:txBody>
      </p:sp>
    </p:spTree>
    <p:extLst>
      <p:ext uri="{BB962C8B-B14F-4D97-AF65-F5344CB8AC3E}">
        <p14:creationId xmlns:p14="http://schemas.microsoft.com/office/powerpoint/2010/main" val="3225632791"/>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2"/>
            <a:ext cx="12192000" cy="1249250"/>
          </a:xfrm>
          <a:solidFill>
            <a:srgbClr val="00FF00"/>
          </a:solidFill>
        </p:spPr>
        <p:txBody>
          <a:bodyPr>
            <a:noAutofit/>
          </a:bodyPr>
          <a:lstStyle/>
          <a:p>
            <a:pPr algn="ctr"/>
            <a:r>
              <a:rPr lang="hu-HU" sz="5400" b="1" dirty="0"/>
              <a:t>ÚJKORI   REFORMÁCIÓ  </a:t>
            </a:r>
            <a:r>
              <a:rPr lang="hu-HU" sz="5400" b="1" dirty="0" smtClean="0"/>
              <a:t> *2015*</a:t>
            </a:r>
            <a:endParaRPr lang="hu-HU" sz="5400" b="1" dirty="0"/>
          </a:p>
        </p:txBody>
      </p:sp>
      <p:sp>
        <p:nvSpPr>
          <p:cNvPr id="3" name="Tartalom helye 2"/>
          <p:cNvSpPr>
            <a:spLocks noGrp="1"/>
          </p:cNvSpPr>
          <p:nvPr>
            <p:ph idx="1"/>
          </p:nvPr>
        </p:nvSpPr>
        <p:spPr>
          <a:xfrm>
            <a:off x="-12879" y="1249253"/>
            <a:ext cx="12192000" cy="5647384"/>
          </a:xfrm>
          <a:solidFill>
            <a:srgbClr val="FFFF00"/>
          </a:solidFill>
        </p:spPr>
        <p:txBody>
          <a:bodyPr>
            <a:noAutofit/>
          </a:bodyPr>
          <a:lstStyle/>
          <a:p>
            <a:pPr marL="0" indent="0" algn="ctr">
              <a:buNone/>
            </a:pPr>
            <a:r>
              <a:rPr lang="hu-HU" sz="13800" b="1" dirty="0" smtClean="0"/>
              <a:t>TUDUNK  </a:t>
            </a:r>
          </a:p>
          <a:p>
            <a:pPr marL="0" indent="0" algn="ctr">
              <a:buNone/>
            </a:pPr>
            <a:r>
              <a:rPr lang="hu-HU" sz="8000" b="1" dirty="0" smtClean="0"/>
              <a:t>LEGALÁBB  ANNYIT  ADNI, </a:t>
            </a:r>
          </a:p>
          <a:p>
            <a:pPr marL="0" indent="0" algn="ctr">
              <a:buNone/>
            </a:pPr>
            <a:r>
              <a:rPr lang="hu-HU" sz="8000" b="1" dirty="0" smtClean="0"/>
              <a:t>HOGY  EGY  KICSIT  MEGÉREZZÜK ?</a:t>
            </a:r>
          </a:p>
        </p:txBody>
      </p:sp>
    </p:spTree>
    <p:extLst>
      <p:ext uri="{BB962C8B-B14F-4D97-AF65-F5344CB8AC3E}">
        <p14:creationId xmlns:p14="http://schemas.microsoft.com/office/powerpoint/2010/main" val="816633792"/>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ÚJKORI   REFORMÁCIÓ  </a:t>
            </a:r>
            <a:r>
              <a:rPr lang="hu-HU" sz="5400" b="1" dirty="0" smtClean="0"/>
              <a:t>*2015*</a:t>
            </a:r>
            <a:endParaRPr lang="hu-HU" sz="5400" b="1" dirty="0"/>
          </a:p>
        </p:txBody>
      </p:sp>
      <p:sp>
        <p:nvSpPr>
          <p:cNvPr id="3" name="Tartalom helye 2"/>
          <p:cNvSpPr>
            <a:spLocks noGrp="1"/>
          </p:cNvSpPr>
          <p:nvPr>
            <p:ph idx="1"/>
          </p:nvPr>
        </p:nvSpPr>
        <p:spPr>
          <a:xfrm>
            <a:off x="-12879" y="1596981"/>
            <a:ext cx="12192000" cy="5299655"/>
          </a:xfrm>
          <a:solidFill>
            <a:srgbClr val="FFFF00"/>
          </a:solidFill>
        </p:spPr>
        <p:txBody>
          <a:bodyPr>
            <a:noAutofit/>
          </a:bodyPr>
          <a:lstStyle/>
          <a:p>
            <a:pPr marL="0" indent="0" algn="ctr">
              <a:buNone/>
            </a:pPr>
            <a:r>
              <a:rPr lang="hu-HU" sz="6000" b="1" dirty="0" smtClean="0"/>
              <a:t>HA  CSAK  ISTENNEK </a:t>
            </a:r>
          </a:p>
          <a:p>
            <a:pPr marL="0" indent="0" algn="ctr">
              <a:buNone/>
            </a:pPr>
            <a:r>
              <a:rPr lang="hu-HU" sz="6000" b="1" dirty="0" smtClean="0"/>
              <a:t>NINCS  EGYÉB  TERVE </a:t>
            </a:r>
          </a:p>
          <a:p>
            <a:pPr marL="0" indent="0" algn="ctr">
              <a:buNone/>
            </a:pPr>
            <a:r>
              <a:rPr lang="hu-HU" sz="6000" b="1" dirty="0" smtClean="0"/>
              <a:t>A  FELVIDÉKKEL, </a:t>
            </a:r>
          </a:p>
          <a:p>
            <a:pPr marL="0" indent="0" algn="ctr">
              <a:buNone/>
            </a:pPr>
            <a:r>
              <a:rPr lang="hu-HU" sz="6000" b="1" dirty="0" smtClean="0"/>
              <a:t>A  MAGYAR  REFORMÁTUSSÁGGAL  </a:t>
            </a:r>
          </a:p>
          <a:p>
            <a:pPr marL="0" indent="0" algn="ctr">
              <a:buNone/>
            </a:pPr>
            <a:r>
              <a:rPr lang="hu-HU" sz="6000" b="1" dirty="0" smtClean="0"/>
              <a:t>ÉS MAGYAR NEMZETI KÖZÖSSÉGÉVEL.</a:t>
            </a:r>
          </a:p>
          <a:p>
            <a:endParaRPr lang="hu-HU" sz="4000" b="1" dirty="0" smtClean="0"/>
          </a:p>
        </p:txBody>
      </p:sp>
    </p:spTree>
    <p:extLst>
      <p:ext uri="{BB962C8B-B14F-4D97-AF65-F5344CB8AC3E}">
        <p14:creationId xmlns:p14="http://schemas.microsoft.com/office/powerpoint/2010/main" val="2138374207"/>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rgbClr val="00FF00"/>
          </a:solidFill>
        </p:spPr>
        <p:txBody>
          <a:bodyPr/>
          <a:lstStyle/>
          <a:p>
            <a:pPr algn="ctr"/>
            <a:r>
              <a:rPr lang="hu-HU" dirty="0" smtClean="0"/>
              <a:t>.</a:t>
            </a:r>
            <a:endParaRPr lang="hu-HU" dirty="0"/>
          </a:p>
        </p:txBody>
      </p:sp>
      <p:sp>
        <p:nvSpPr>
          <p:cNvPr id="3" name="Tartalom helye 2"/>
          <p:cNvSpPr>
            <a:spLocks noGrp="1"/>
          </p:cNvSpPr>
          <p:nvPr>
            <p:ph idx="1"/>
          </p:nvPr>
        </p:nvSpPr>
        <p:spPr>
          <a:solidFill>
            <a:srgbClr val="FFFF00"/>
          </a:solidFill>
        </p:spPr>
        <p:txBody>
          <a:bodyPr/>
          <a:lstStyle/>
          <a:p>
            <a:pPr marL="0" indent="0" algn="ctr">
              <a:buNone/>
            </a:pPr>
            <a:r>
              <a:rPr lang="hu-HU" dirty="0" smtClean="0"/>
              <a:t>.</a:t>
            </a:r>
            <a:endParaRPr lang="hu-HU" dirty="0"/>
          </a:p>
        </p:txBody>
      </p:sp>
    </p:spTree>
    <p:extLst>
      <p:ext uri="{BB962C8B-B14F-4D97-AF65-F5344CB8AC3E}">
        <p14:creationId xmlns:p14="http://schemas.microsoft.com/office/powerpoint/2010/main" val="41659328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0"/>
            <a:ext cx="12192000" cy="1652051"/>
          </a:xfrm>
          <a:solidFill>
            <a:srgbClr val="00FF00"/>
          </a:solidFill>
        </p:spPr>
        <p:txBody>
          <a:bodyPr/>
          <a:lstStyle/>
          <a:p>
            <a:pPr algn="ctr"/>
            <a:r>
              <a:rPr lang="hu-HU" dirty="0" smtClean="0"/>
              <a:t>.</a:t>
            </a:r>
            <a:endParaRPr lang="hu-HU" dirty="0"/>
          </a:p>
        </p:txBody>
      </p:sp>
      <p:sp>
        <p:nvSpPr>
          <p:cNvPr id="3" name="Tartalom helye 2"/>
          <p:cNvSpPr>
            <a:spLocks noGrp="1"/>
          </p:cNvSpPr>
          <p:nvPr>
            <p:ph idx="1"/>
          </p:nvPr>
        </p:nvSpPr>
        <p:spPr>
          <a:xfrm>
            <a:off x="0" y="1652051"/>
            <a:ext cx="12192000" cy="5205949"/>
          </a:xfrm>
          <a:solidFill>
            <a:srgbClr val="FFFF00"/>
          </a:solidFill>
        </p:spPr>
        <p:txBody>
          <a:bodyPr>
            <a:normAutofit/>
          </a:bodyPr>
          <a:lstStyle/>
          <a:p>
            <a:pPr marL="0" indent="0" algn="ctr">
              <a:buNone/>
            </a:pPr>
            <a:r>
              <a:rPr lang="hu-HU" sz="1000" b="1" dirty="0" smtClean="0"/>
              <a:t>.</a:t>
            </a:r>
          </a:p>
          <a:p>
            <a:pPr marL="0" indent="0" algn="ctr">
              <a:buNone/>
            </a:pPr>
            <a:r>
              <a:rPr lang="hu-HU" sz="8000" b="1" dirty="0" smtClean="0"/>
              <a:t>Nagytiszteletű</a:t>
            </a:r>
          </a:p>
          <a:p>
            <a:pPr marL="0" indent="0" algn="ctr">
              <a:buNone/>
            </a:pPr>
            <a:r>
              <a:rPr lang="hu-HU" sz="8000" b="1" dirty="0" smtClean="0"/>
              <a:t>LELKIPÁSZTOR</a:t>
            </a:r>
          </a:p>
          <a:p>
            <a:pPr marL="0" indent="0" algn="ctr">
              <a:buNone/>
            </a:pPr>
            <a:r>
              <a:rPr lang="hu-HU" sz="8000" b="1" dirty="0" smtClean="0"/>
              <a:t>TESTVÉREM</a:t>
            </a:r>
            <a:endParaRPr lang="hu-HU" sz="8000" b="1" dirty="0"/>
          </a:p>
        </p:txBody>
      </p:sp>
    </p:spTree>
    <p:extLst>
      <p:ext uri="{BB962C8B-B14F-4D97-AF65-F5344CB8AC3E}">
        <p14:creationId xmlns:p14="http://schemas.microsoft.com/office/powerpoint/2010/main" val="1669419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197734"/>
          </a:xfrm>
          <a:solidFill>
            <a:srgbClr val="00FF00"/>
          </a:solidFill>
        </p:spPr>
        <p:txBody>
          <a:bodyPr>
            <a:normAutofit/>
          </a:bodyPr>
          <a:lstStyle/>
          <a:p>
            <a:pPr algn="ctr"/>
            <a:r>
              <a:rPr lang="hu-HU" sz="5400" b="1" dirty="0"/>
              <a:t>HEIDELBERGI  </a:t>
            </a:r>
            <a:r>
              <a:rPr lang="hu-HU" sz="5400" b="1" dirty="0" err="1"/>
              <a:t>KT</a:t>
            </a:r>
            <a:r>
              <a:rPr lang="hu-HU" sz="5400" b="1" dirty="0"/>
              <a:t>:  	55 kérdés</a:t>
            </a:r>
            <a:endParaRPr lang="hu-HU" sz="5400" dirty="0"/>
          </a:p>
        </p:txBody>
      </p:sp>
      <p:sp>
        <p:nvSpPr>
          <p:cNvPr id="3" name="Tartalom helye 2"/>
          <p:cNvSpPr>
            <a:spLocks noGrp="1"/>
          </p:cNvSpPr>
          <p:nvPr>
            <p:ph idx="1"/>
          </p:nvPr>
        </p:nvSpPr>
        <p:spPr>
          <a:xfrm>
            <a:off x="0" y="1197736"/>
            <a:ext cx="12192000" cy="5660264"/>
          </a:xfrm>
          <a:solidFill>
            <a:srgbClr val="FFFF00"/>
          </a:solidFill>
        </p:spPr>
        <p:txBody>
          <a:bodyPr>
            <a:noAutofit/>
          </a:bodyPr>
          <a:lstStyle/>
          <a:p>
            <a:pPr marL="0" indent="0">
              <a:buNone/>
            </a:pPr>
            <a:r>
              <a:rPr lang="hu-HU" sz="1000" dirty="0" smtClean="0"/>
              <a:t>.</a:t>
            </a:r>
          </a:p>
          <a:p>
            <a:pPr marL="0" indent="0">
              <a:buNone/>
            </a:pPr>
            <a:r>
              <a:rPr lang="hu-HU" sz="1000" dirty="0" smtClean="0"/>
              <a:t>.</a:t>
            </a:r>
          </a:p>
          <a:p>
            <a:pPr marL="0" indent="0" algn="ctr">
              <a:buNone/>
            </a:pPr>
            <a:r>
              <a:rPr lang="hu-HU" sz="6600" b="1" dirty="0" smtClean="0"/>
              <a:t>Mindenki   tekintse </a:t>
            </a:r>
          </a:p>
          <a:p>
            <a:pPr marL="0" indent="0" algn="ctr">
              <a:buNone/>
            </a:pPr>
            <a:r>
              <a:rPr lang="hu-HU" sz="6600" b="1" dirty="0" smtClean="0"/>
              <a:t>KÖTELESSÉGÉNEK,</a:t>
            </a:r>
          </a:p>
          <a:p>
            <a:pPr marL="0" indent="0" algn="ctr">
              <a:buNone/>
            </a:pPr>
            <a:r>
              <a:rPr lang="hu-HU" sz="6600" b="1" dirty="0"/>
              <a:t>h</a:t>
            </a:r>
            <a:r>
              <a:rPr lang="hu-HU" sz="6600" b="1" dirty="0" smtClean="0"/>
              <a:t>ogy   ajándékaival </a:t>
            </a:r>
          </a:p>
          <a:p>
            <a:pPr marL="0" indent="0" algn="ctr">
              <a:buNone/>
            </a:pPr>
            <a:r>
              <a:rPr lang="hu-HU" sz="6600" b="1" dirty="0" smtClean="0"/>
              <a:t>a többi tag javára és üdvösségére </a:t>
            </a:r>
          </a:p>
          <a:p>
            <a:pPr marL="0" indent="0" algn="ctr">
              <a:buNone/>
            </a:pPr>
            <a:r>
              <a:rPr lang="hu-HU" sz="6600" b="1" dirty="0" smtClean="0"/>
              <a:t>készséggel és örömmel szolgáljon.</a:t>
            </a:r>
          </a:p>
        </p:txBody>
      </p:sp>
    </p:spTree>
    <p:extLst>
      <p:ext uri="{BB962C8B-B14F-4D97-AF65-F5344CB8AC3E}">
        <p14:creationId xmlns:p14="http://schemas.microsoft.com/office/powerpoint/2010/main" val="76189346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buNone/>
            </a:pPr>
            <a:r>
              <a:rPr lang="hu-HU" sz="4400" b="1" dirty="0" smtClean="0"/>
              <a:t>ÖNT  AZ  ATYA  ISTEN  ÁLLÍTOTTA  SZOLGÁLATBA  A  FELVIDÉKI  REFORMÁTUS  EGYHÁZBA  </a:t>
            </a:r>
          </a:p>
          <a:p>
            <a:pPr marL="0" indent="0">
              <a:buNone/>
            </a:pPr>
            <a:r>
              <a:rPr lang="hu-HU" sz="4400" b="1" dirty="0" smtClean="0"/>
              <a:t>A  7  MAGYAR-AJKÚ  EGYHÁZMEGYÉBE.</a:t>
            </a:r>
          </a:p>
          <a:p>
            <a:pPr marL="0" indent="0">
              <a:buNone/>
            </a:pPr>
            <a:endParaRPr lang="hu-HU" sz="4400" b="1" dirty="0" smtClean="0"/>
          </a:p>
          <a:p>
            <a:pPr marL="0" indent="0">
              <a:buNone/>
            </a:pPr>
            <a:r>
              <a:rPr lang="hu-HU" sz="4400" b="1" dirty="0" smtClean="0"/>
              <a:t>JÉZUS KRISZTUS  SZERETETE INDÍTJA  ÖNT  A SZOLGÁLATRA  ÉS  A  SZENTLÉLEK  VEZETÉSÉVEL</a:t>
            </a:r>
          </a:p>
          <a:p>
            <a:pPr marL="0" indent="0">
              <a:buNone/>
            </a:pPr>
            <a:r>
              <a:rPr lang="hu-HU" sz="4400" b="1" dirty="0" smtClean="0"/>
              <a:t>HIRDETI  AZ  EVANGÉLIUMOT.</a:t>
            </a:r>
          </a:p>
        </p:txBody>
      </p:sp>
    </p:spTree>
    <p:extLst>
      <p:ext uri="{BB962C8B-B14F-4D97-AF65-F5344CB8AC3E}">
        <p14:creationId xmlns:p14="http://schemas.microsoft.com/office/powerpoint/2010/main" val="460368123"/>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a:t>
            </a:r>
            <a:r>
              <a:rPr lang="hu-HU" sz="5400" b="1" dirty="0"/>
              <a:t>3</a:t>
            </a:r>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800" b="1" dirty="0" smtClean="0"/>
              <a:t>MI  PRESBITEREK TUDJUK, HOGY A FELVIDÉKI  MAGYAR  REFORMÁTUS  </a:t>
            </a:r>
          </a:p>
          <a:p>
            <a:pPr marL="0" indent="0" algn="ctr">
              <a:buNone/>
            </a:pPr>
            <a:r>
              <a:rPr lang="hu-HU" sz="8000" b="1" dirty="0" smtClean="0"/>
              <a:t>KÖZÖSSÉGÜNK  JÖVŐJE  </a:t>
            </a:r>
          </a:p>
          <a:p>
            <a:pPr marL="0" indent="0" algn="ctr">
              <a:buNone/>
            </a:pPr>
            <a:r>
              <a:rPr lang="hu-HU" sz="4800" b="1" dirty="0" smtClean="0"/>
              <a:t>ATTÓL  FÜGG,  </a:t>
            </a:r>
          </a:p>
          <a:p>
            <a:pPr marL="0" indent="0" algn="ctr">
              <a:buNone/>
            </a:pPr>
            <a:r>
              <a:rPr lang="hu-HU" sz="6000" b="1" dirty="0" smtClean="0"/>
              <a:t>MENNYIRE  AKARJUK</a:t>
            </a:r>
            <a:r>
              <a:rPr lang="hu-HU" sz="6000" b="1" dirty="0"/>
              <a:t> </a:t>
            </a:r>
            <a:r>
              <a:rPr lang="hu-HU" sz="6000" b="1" dirty="0" smtClean="0"/>
              <a:t> MEGHALLANI  </a:t>
            </a:r>
          </a:p>
          <a:p>
            <a:pPr marL="0" indent="0" algn="ctr">
              <a:buNone/>
            </a:pPr>
            <a:r>
              <a:rPr lang="hu-HU" sz="6000" b="1" dirty="0" smtClean="0"/>
              <a:t>ISTEN  AKARATÁT.</a:t>
            </a:r>
          </a:p>
        </p:txBody>
      </p:sp>
    </p:spTree>
    <p:extLst>
      <p:ext uri="{BB962C8B-B14F-4D97-AF65-F5344CB8AC3E}">
        <p14:creationId xmlns:p14="http://schemas.microsoft.com/office/powerpoint/2010/main" val="870157668"/>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a:t>
            </a:r>
            <a:r>
              <a:rPr lang="hu-HU" sz="5400" b="1" dirty="0"/>
              <a:t>4</a:t>
            </a:r>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buNone/>
            </a:pPr>
            <a:r>
              <a:rPr lang="hu-HU" sz="1000" dirty="0" smtClean="0"/>
              <a:t>.</a:t>
            </a:r>
          </a:p>
          <a:p>
            <a:pPr marL="0" indent="0" algn="ctr">
              <a:buNone/>
            </a:pPr>
            <a:r>
              <a:rPr lang="hu-HU" sz="4400" b="1" dirty="0" err="1" smtClean="0"/>
              <a:t>Nt</a:t>
            </a:r>
            <a:r>
              <a:rPr lang="hu-HU" sz="4400" b="1" dirty="0"/>
              <a:t>. LELKIPÁSZTOR TESTVÉREMET ARRA KÉREM, </a:t>
            </a:r>
            <a:endParaRPr lang="hu-HU" sz="4400" b="1" dirty="0" smtClean="0"/>
          </a:p>
          <a:p>
            <a:pPr marL="0" indent="0" algn="ctr">
              <a:buNone/>
            </a:pPr>
            <a:r>
              <a:rPr lang="hu-HU" sz="4400" b="1" dirty="0" smtClean="0"/>
              <a:t>  HOGY SZERETETÉVEL  ÉS TEKINTÉLYÉVEL</a:t>
            </a:r>
          </a:p>
          <a:p>
            <a:pPr marL="0" indent="0" algn="ctr">
              <a:buNone/>
            </a:pPr>
            <a:r>
              <a:rPr lang="hu-HU" sz="4400" b="1" dirty="0"/>
              <a:t> </a:t>
            </a:r>
            <a:r>
              <a:rPr lang="hu-HU" sz="4400" b="1" dirty="0" smtClean="0"/>
              <a:t> ÚGY  VEZESSE  ÉS  TERELGESSE  HÍVEIT, HOGY </a:t>
            </a:r>
          </a:p>
          <a:p>
            <a:pPr marL="0" indent="0" algn="ctr">
              <a:buNone/>
            </a:pPr>
            <a:r>
              <a:rPr lang="hu-HU" sz="4400" b="1" dirty="0"/>
              <a:t> </a:t>
            </a:r>
            <a:r>
              <a:rPr lang="hu-HU" sz="4400" b="1" dirty="0" smtClean="0"/>
              <a:t> </a:t>
            </a:r>
            <a:r>
              <a:rPr lang="hu-HU" sz="7200" b="1" dirty="0" smtClean="0"/>
              <a:t>MEGÉRTSÉK  ISTEN  AKARATÁT </a:t>
            </a:r>
          </a:p>
          <a:p>
            <a:pPr marL="0" indent="0" algn="ctr">
              <a:buNone/>
            </a:pPr>
            <a:r>
              <a:rPr lang="hu-HU" sz="4400" b="1" dirty="0"/>
              <a:t> </a:t>
            </a:r>
            <a:r>
              <a:rPr lang="hu-HU" sz="4400" b="1" dirty="0" smtClean="0"/>
              <a:t> ÉS  A  MI  JÖVŐNKKEL KAPCSOLATOS TERVEIT.</a:t>
            </a:r>
          </a:p>
          <a:p>
            <a:pPr marL="0" indent="0" algn="ctr">
              <a:buNone/>
            </a:pPr>
            <a:endParaRPr lang="hu-HU" sz="4400" b="1" dirty="0" smtClean="0"/>
          </a:p>
        </p:txBody>
      </p:sp>
    </p:spTree>
    <p:extLst>
      <p:ext uri="{BB962C8B-B14F-4D97-AF65-F5344CB8AC3E}">
        <p14:creationId xmlns:p14="http://schemas.microsoft.com/office/powerpoint/2010/main" val="1985318366"/>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a:t>
            </a:r>
            <a:r>
              <a:rPr lang="hu-HU" sz="5400" b="1" dirty="0"/>
              <a:t>5</a:t>
            </a:r>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4000" b="1" dirty="0" smtClean="0"/>
              <a:t>KÉREM, </a:t>
            </a:r>
          </a:p>
          <a:p>
            <a:r>
              <a:rPr lang="hu-HU" sz="4000" b="1" dirty="0" smtClean="0"/>
              <a:t>LEGYEN A LELKIPÁSZTORI  VEZETÉSÉNEK  ESZKÖZE AZ  ÉDES  MAGYAR   ANYANYELVÜNKÖN  HIRDETETT   ISTEN   IGÉJE,</a:t>
            </a:r>
            <a:endParaRPr lang="hu-HU" sz="4000" b="1" dirty="0"/>
          </a:p>
          <a:p>
            <a:r>
              <a:rPr lang="hu-HU" sz="4000" b="1" dirty="0" smtClean="0"/>
              <a:t>AZ  ÖN  HITE  ÉS  SZEMÉLYES  PÉLDÁJA,</a:t>
            </a:r>
          </a:p>
          <a:p>
            <a:r>
              <a:rPr lang="hu-HU" sz="4000" b="1" dirty="0" smtClean="0"/>
              <a:t>MAGATARTÁSA  ÉS  HELYTÁLLÁSA,</a:t>
            </a:r>
          </a:p>
          <a:p>
            <a:r>
              <a:rPr lang="hu-HU" sz="4000" b="1" dirty="0" smtClean="0"/>
              <a:t>KIÁLLÁSA  ALKALMAS  ÉS  ALKALMATLAN  IDŐBEN,</a:t>
            </a:r>
          </a:p>
          <a:p>
            <a:r>
              <a:rPr lang="hu-HU" sz="4000" b="1" dirty="0" smtClean="0"/>
              <a:t>ÉS  AZ  ÖN  CSALÁD VEZETÉSE  LEGYEN  PÉLDAÉRTÉKŰ.</a:t>
            </a:r>
          </a:p>
        </p:txBody>
      </p:sp>
    </p:spTree>
    <p:extLst>
      <p:ext uri="{BB962C8B-B14F-4D97-AF65-F5344CB8AC3E}">
        <p14:creationId xmlns:p14="http://schemas.microsoft.com/office/powerpoint/2010/main" val="1850417808"/>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a:t>
            </a:r>
            <a:r>
              <a:rPr lang="hu-HU" sz="5400" b="1" dirty="0"/>
              <a:t>6</a:t>
            </a:r>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err="1" smtClean="0"/>
              <a:t>Nt</a:t>
            </a:r>
            <a:r>
              <a:rPr lang="hu-HU" sz="4400" b="1" dirty="0" smtClean="0"/>
              <a:t>. LELKIPÁSZTOR TESTVÉREMET ARRA KÉREM,  </a:t>
            </a:r>
          </a:p>
          <a:p>
            <a:pPr marL="0" indent="0" algn="ctr">
              <a:buNone/>
            </a:pPr>
            <a:r>
              <a:rPr lang="hu-HU" sz="4400" b="1" dirty="0" smtClean="0"/>
              <a:t>HOGY AZ EVANGÉLIUM HIRDETÉSÉNEK FORMÁJÁT </a:t>
            </a:r>
          </a:p>
          <a:p>
            <a:pPr marL="0" indent="0" algn="ctr">
              <a:buNone/>
            </a:pPr>
            <a:r>
              <a:rPr lang="hu-HU" sz="4400" b="1" dirty="0" smtClean="0"/>
              <a:t>A </a:t>
            </a:r>
            <a:r>
              <a:rPr lang="hu-HU" sz="4400" b="1" dirty="0"/>
              <a:t>REFORMÁCIÓ </a:t>
            </a:r>
            <a:r>
              <a:rPr lang="hu-HU" sz="4400" b="1" dirty="0" smtClean="0"/>
              <a:t>500</a:t>
            </a:r>
            <a:r>
              <a:rPr lang="hu-HU" sz="4400" b="1" dirty="0"/>
              <a:t>. ÉVFORDULÓJA ALKALMÁBÓL </a:t>
            </a:r>
            <a:endParaRPr lang="hu-HU" sz="4400" b="1" dirty="0" smtClean="0"/>
          </a:p>
          <a:p>
            <a:pPr marL="0" indent="0" algn="ctr">
              <a:buNone/>
            </a:pPr>
            <a:r>
              <a:rPr lang="hu-HU" sz="4400" b="1" dirty="0" smtClean="0"/>
              <a:t>2015-ben </a:t>
            </a:r>
          </a:p>
          <a:p>
            <a:pPr marL="0" indent="0" algn="ctr">
              <a:buNone/>
            </a:pPr>
            <a:r>
              <a:rPr lang="hu-HU" sz="4400" b="1" dirty="0" smtClean="0"/>
              <a:t>NÖVELJE MEG EGY </a:t>
            </a:r>
          </a:p>
          <a:p>
            <a:pPr marL="0" indent="0" algn="ctr">
              <a:buNone/>
            </a:pPr>
            <a:r>
              <a:rPr lang="hu-HU" sz="8000" b="1" dirty="0" smtClean="0"/>
              <a:t>ÚJ   FELVIDÉKI   ÉRTÉKKEL</a:t>
            </a:r>
            <a:r>
              <a:rPr lang="hu-HU" sz="8000" b="1" dirty="0"/>
              <a:t> </a:t>
            </a:r>
            <a:r>
              <a:rPr lang="hu-HU" sz="8000" b="1" dirty="0" smtClean="0"/>
              <a:t>!</a:t>
            </a:r>
          </a:p>
        </p:txBody>
      </p:sp>
    </p:spTree>
    <p:extLst>
      <p:ext uri="{BB962C8B-B14F-4D97-AF65-F5344CB8AC3E}">
        <p14:creationId xmlns:p14="http://schemas.microsoft.com/office/powerpoint/2010/main" val="393345108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a:t>
            </a:r>
            <a:r>
              <a:rPr lang="hu-HU" sz="5400" b="1" dirty="0"/>
              <a:t>7</a:t>
            </a:r>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a:t>2015-től </a:t>
            </a:r>
            <a:r>
              <a:rPr lang="hu-HU" sz="4400" b="1" dirty="0" smtClean="0"/>
              <a:t> LEGYEN  A  FELVIDÉKI  MAGYAR REFORMÁTUSSÁG  ÚJ  ÉRTÉKE: </a:t>
            </a:r>
          </a:p>
          <a:p>
            <a:pPr marL="0" indent="0" algn="ctr">
              <a:buNone/>
            </a:pPr>
            <a:r>
              <a:rPr lang="hu-HU" sz="6000" b="1" dirty="0" smtClean="0"/>
              <a:t>„ </a:t>
            </a:r>
            <a:r>
              <a:rPr lang="hu-HU" sz="8800" b="1" dirty="0" smtClean="0"/>
              <a:t>A  FELVIDÉKI  </a:t>
            </a:r>
          </a:p>
          <a:p>
            <a:pPr marL="0" indent="0" algn="ctr">
              <a:buNone/>
            </a:pPr>
            <a:r>
              <a:rPr lang="hu-HU" sz="8800" b="1" dirty="0" smtClean="0"/>
              <a:t>MAGYAR   REFORMÁTUS   </a:t>
            </a:r>
          </a:p>
          <a:p>
            <a:pPr marL="0" indent="0" algn="ctr">
              <a:buNone/>
            </a:pPr>
            <a:r>
              <a:rPr lang="hu-HU" sz="8800" b="1" dirty="0" smtClean="0"/>
              <a:t>NEMZETI   ÖNTUDAT.”</a:t>
            </a:r>
          </a:p>
        </p:txBody>
      </p:sp>
    </p:spTree>
    <p:extLst>
      <p:ext uri="{BB962C8B-B14F-4D97-AF65-F5344CB8AC3E}">
        <p14:creationId xmlns:p14="http://schemas.microsoft.com/office/powerpoint/2010/main" val="487439767"/>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a:t>
            </a:r>
            <a:r>
              <a:rPr lang="hu-HU" sz="5400" b="1" dirty="0"/>
              <a:t>8</a:t>
            </a:r>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smtClean="0"/>
              <a:t>AZ </a:t>
            </a:r>
            <a:r>
              <a:rPr lang="hu-HU" sz="4400" b="1" dirty="0"/>
              <a:t>EVANGÉLIUM HIRDETÉSE, </a:t>
            </a:r>
            <a:endParaRPr lang="hu-HU" sz="4400" b="1" dirty="0" smtClean="0"/>
          </a:p>
          <a:p>
            <a:pPr marL="0" indent="0" algn="ctr">
              <a:buNone/>
            </a:pPr>
            <a:r>
              <a:rPr lang="hu-HU" sz="4400" b="1" dirty="0" smtClean="0"/>
              <a:t>A  MAGYAR  REFORMÁTUS NEMZETI  </a:t>
            </a:r>
            <a:r>
              <a:rPr lang="hu-HU" sz="4400" b="1" dirty="0"/>
              <a:t>ÖNTUDAT </a:t>
            </a:r>
            <a:endParaRPr lang="hu-HU" sz="4400" b="1" dirty="0" smtClean="0"/>
          </a:p>
          <a:p>
            <a:pPr marL="0" indent="0" algn="ctr">
              <a:buNone/>
            </a:pPr>
            <a:r>
              <a:rPr lang="hu-HU" sz="4400" b="1" dirty="0" smtClean="0"/>
              <a:t>NEVELÉSE  ÉS  </a:t>
            </a:r>
            <a:r>
              <a:rPr lang="hu-HU" sz="4400" b="1" dirty="0"/>
              <a:t>FORMÁLÁSA, </a:t>
            </a:r>
            <a:endParaRPr lang="hu-HU" sz="4400" b="1" dirty="0" smtClean="0"/>
          </a:p>
          <a:p>
            <a:pPr marL="0" indent="0" algn="ctr">
              <a:buNone/>
            </a:pPr>
            <a:r>
              <a:rPr lang="hu-HU" sz="4400" b="1" dirty="0" smtClean="0"/>
              <a:t>A  FOLYAMATOS  REFORMÁCIÓ  </a:t>
            </a:r>
            <a:r>
              <a:rPr lang="hu-HU" sz="4400" b="1" dirty="0"/>
              <a:t>ELVE,  </a:t>
            </a:r>
            <a:endParaRPr lang="hu-HU" sz="4400" b="1" dirty="0" smtClean="0"/>
          </a:p>
          <a:p>
            <a:pPr marL="0" indent="0" algn="ctr">
              <a:buNone/>
            </a:pPr>
            <a:r>
              <a:rPr lang="hu-HU" sz="4400" b="1" dirty="0" smtClean="0"/>
              <a:t>ALAPJA   A  </a:t>
            </a:r>
            <a:r>
              <a:rPr lang="hu-HU" sz="4400" b="1" dirty="0" err="1" smtClean="0"/>
              <a:t>SzRKE</a:t>
            </a:r>
            <a:r>
              <a:rPr lang="hu-HU" sz="4400" b="1" dirty="0" smtClean="0"/>
              <a:t>   és  a  </a:t>
            </a:r>
            <a:r>
              <a:rPr lang="hu-HU" sz="4400" b="1" dirty="0" err="1" smtClean="0"/>
              <a:t>SzMRPSz</a:t>
            </a:r>
            <a:endParaRPr lang="hu-HU" sz="4400" b="1" dirty="0" smtClean="0"/>
          </a:p>
          <a:p>
            <a:pPr marL="0" indent="0" algn="ctr">
              <a:buNone/>
            </a:pPr>
            <a:r>
              <a:rPr lang="hu-HU" sz="5400" b="1" dirty="0" smtClean="0"/>
              <a:t>2015 - 2020  JÖVŐKÉPÉNEK</a:t>
            </a:r>
            <a:r>
              <a:rPr lang="hu-HU" sz="5400" b="1" dirty="0"/>
              <a:t>, </a:t>
            </a:r>
            <a:endParaRPr lang="hu-HU" sz="5400" b="1" dirty="0" smtClean="0"/>
          </a:p>
          <a:p>
            <a:pPr marL="0" indent="0" algn="ctr">
              <a:buNone/>
            </a:pPr>
            <a:r>
              <a:rPr lang="hu-HU" sz="4400" b="1" dirty="0" smtClean="0"/>
              <a:t>ÉLETMENTŐ   STRATÉGIÁJÁNAK</a:t>
            </a:r>
            <a:r>
              <a:rPr lang="hu-HU" sz="4400" b="1" dirty="0"/>
              <a:t>. </a:t>
            </a:r>
            <a:endParaRPr lang="hu-HU" sz="4400" b="1" dirty="0" smtClean="0"/>
          </a:p>
        </p:txBody>
      </p:sp>
    </p:spTree>
    <p:extLst>
      <p:ext uri="{BB962C8B-B14F-4D97-AF65-F5344CB8AC3E}">
        <p14:creationId xmlns:p14="http://schemas.microsoft.com/office/powerpoint/2010/main" val="303882304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a:t>
            </a:r>
            <a:r>
              <a:rPr lang="hu-HU" sz="5400" b="1" dirty="0"/>
              <a:t>9</a:t>
            </a:r>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KÖZÖS </a:t>
            </a:r>
            <a:r>
              <a:rPr lang="hu-HU" sz="4000" b="1" dirty="0"/>
              <a:t>CÉLUNK:  </a:t>
            </a:r>
            <a:endParaRPr lang="hu-HU" sz="4000" b="1" dirty="0" smtClean="0"/>
          </a:p>
          <a:p>
            <a:pPr marL="0" indent="0" algn="ctr">
              <a:buNone/>
            </a:pPr>
            <a:r>
              <a:rPr lang="hu-HU" sz="4000" b="1" dirty="0" smtClean="0"/>
              <a:t>ÚJBÓL  FELNEVELNI  A  JELEN  ÉS  JÖVŐ  KOR </a:t>
            </a:r>
          </a:p>
          <a:p>
            <a:pPr marL="0" indent="0" algn="ctr">
              <a:buNone/>
            </a:pPr>
            <a:r>
              <a:rPr lang="hu-HU" sz="4000" b="1" dirty="0" smtClean="0"/>
              <a:t>HÍVŐ  FELVIDÉKI  </a:t>
            </a:r>
            <a:r>
              <a:rPr lang="hu-HU" sz="4000" b="1" dirty="0"/>
              <a:t>MAGYAR </a:t>
            </a:r>
            <a:r>
              <a:rPr lang="hu-HU" sz="4000" b="1" dirty="0" smtClean="0"/>
              <a:t> REFORMÁTUSSÁGÁT  </a:t>
            </a:r>
          </a:p>
          <a:p>
            <a:pPr marL="0" indent="0" algn="ctr">
              <a:buNone/>
            </a:pPr>
            <a:r>
              <a:rPr lang="hu-HU" sz="4000" b="1" dirty="0" smtClean="0"/>
              <a:t>ISTEN  KEGYELMÉBŐL  ÉS  ISTEN  </a:t>
            </a:r>
            <a:r>
              <a:rPr lang="hu-HU" sz="4000" b="1" dirty="0"/>
              <a:t>DICSŐSÉGÉRE, </a:t>
            </a:r>
            <a:endParaRPr lang="hu-HU" sz="4000" b="1" dirty="0" smtClean="0"/>
          </a:p>
          <a:p>
            <a:pPr marL="0" indent="0" algn="ctr">
              <a:buNone/>
            </a:pPr>
            <a:r>
              <a:rPr lang="hu-HU" sz="4800" b="1" dirty="0" smtClean="0"/>
              <a:t>RÉGIÓINK  ÉS  SZÜLŐFÖLDÜNK </a:t>
            </a:r>
          </a:p>
          <a:p>
            <a:pPr marL="0" indent="0" algn="ctr">
              <a:buNone/>
            </a:pPr>
            <a:r>
              <a:rPr lang="hu-HU" sz="4000" b="1" dirty="0" smtClean="0"/>
              <a:t>MEGTARTÁSÁRA  ÉS  FEJLESZTÉSÉRE</a:t>
            </a:r>
            <a:r>
              <a:rPr lang="hu-HU" sz="4000" b="1" dirty="0"/>
              <a:t>, </a:t>
            </a:r>
            <a:endParaRPr lang="hu-HU" sz="4000" b="1" dirty="0" smtClean="0"/>
          </a:p>
          <a:p>
            <a:pPr marL="0" indent="0" algn="ctr">
              <a:buNone/>
            </a:pPr>
            <a:r>
              <a:rPr lang="hu-HU" sz="4000" b="1" dirty="0" smtClean="0"/>
              <a:t>KÁRPÁT-MEDENCE </a:t>
            </a:r>
            <a:r>
              <a:rPr lang="hu-HU" sz="4000" b="1" dirty="0"/>
              <a:t>REFORMÁTUS MAGYARSÁGÁNAK MEGTARTATÁSÁRA</a:t>
            </a:r>
            <a:r>
              <a:rPr lang="hu-HU" sz="4000" b="1" dirty="0" smtClean="0"/>
              <a:t>.</a:t>
            </a:r>
          </a:p>
        </p:txBody>
      </p:sp>
    </p:spTree>
    <p:extLst>
      <p:ext uri="{BB962C8B-B14F-4D97-AF65-F5344CB8AC3E}">
        <p14:creationId xmlns:p14="http://schemas.microsoft.com/office/powerpoint/2010/main" val="3775938856"/>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-10</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AZ  EVANGÉLIUM  HIRDETÉSE, </a:t>
            </a:r>
          </a:p>
          <a:p>
            <a:pPr marL="0" indent="0" algn="ctr">
              <a:buNone/>
            </a:pPr>
            <a:r>
              <a:rPr lang="hu-HU" sz="4000" b="1" dirty="0" smtClean="0"/>
              <a:t>A  PÁSZTOROLÁSI  FORMÁK,   A  MISSZIÓ, </a:t>
            </a:r>
          </a:p>
          <a:p>
            <a:pPr marL="0" indent="0" algn="ctr">
              <a:buNone/>
            </a:pPr>
            <a:r>
              <a:rPr lang="hu-HU" sz="4000" b="1" dirty="0" smtClean="0"/>
              <a:t>A  HITRE  NEVELÉS,  A HITTAN ÉS  </a:t>
            </a:r>
            <a:r>
              <a:rPr lang="hu-HU" sz="4000" b="1" dirty="0" err="1" smtClean="0"/>
              <a:t>KT</a:t>
            </a:r>
            <a:r>
              <a:rPr lang="hu-HU" sz="4000" b="1" dirty="0" smtClean="0"/>
              <a:t>.  OKTATÁS ÉRTÉKE, </a:t>
            </a:r>
          </a:p>
          <a:p>
            <a:pPr marL="0" indent="0" algn="ctr">
              <a:buNone/>
            </a:pPr>
            <a:r>
              <a:rPr lang="hu-HU" sz="4400" b="1" dirty="0" smtClean="0"/>
              <a:t>MINDEN  KOROSZTÁLYNÁL  LEGYEN  MEGEMELVE </a:t>
            </a:r>
          </a:p>
          <a:p>
            <a:pPr marL="0" indent="0" algn="ctr">
              <a:buNone/>
            </a:pPr>
            <a:r>
              <a:rPr lang="hu-HU" sz="4000" b="1" dirty="0" smtClean="0"/>
              <a:t>A FELVIDÉKI MAGYAR REFORMÁTUS </a:t>
            </a:r>
          </a:p>
          <a:p>
            <a:pPr marL="0" indent="0" algn="ctr">
              <a:buNone/>
            </a:pPr>
            <a:r>
              <a:rPr lang="hu-HU" sz="4000" b="1" dirty="0" smtClean="0"/>
              <a:t>NEMZETI </a:t>
            </a:r>
            <a:r>
              <a:rPr lang="hu-HU" sz="4000" b="1" dirty="0"/>
              <a:t>ÖNTUDAT </a:t>
            </a:r>
            <a:r>
              <a:rPr lang="hu-HU" sz="4000" b="1" dirty="0" smtClean="0"/>
              <a:t>ÉRTÉKÉVEL, </a:t>
            </a:r>
          </a:p>
          <a:p>
            <a:pPr marL="0" indent="0" algn="ctr">
              <a:buNone/>
            </a:pPr>
            <a:r>
              <a:rPr lang="hu-HU" sz="4000" b="1" dirty="0" smtClean="0"/>
              <a:t>AMIT  KORHOZ  MÉRTEN  KELL </a:t>
            </a:r>
          </a:p>
          <a:p>
            <a:pPr marL="0" indent="0" algn="ctr">
              <a:buNone/>
            </a:pPr>
            <a:r>
              <a:rPr lang="hu-HU" sz="4000" b="1" dirty="0" smtClean="0"/>
              <a:t>KIALAKÍTANI,  FORMÁLNI  ÉS  MEGERŐSÍTENI. </a:t>
            </a:r>
          </a:p>
        </p:txBody>
      </p:sp>
    </p:spTree>
    <p:extLst>
      <p:ext uri="{BB962C8B-B14F-4D97-AF65-F5344CB8AC3E}">
        <p14:creationId xmlns:p14="http://schemas.microsoft.com/office/powerpoint/2010/main" val="3348245595"/>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-11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AZ ÖNTUDAT FORMÁLÁS </a:t>
            </a:r>
          </a:p>
          <a:p>
            <a:pPr marL="0" indent="0" algn="ctr">
              <a:buNone/>
            </a:pPr>
            <a:r>
              <a:rPr lang="hu-HU" sz="4000" b="1" dirty="0" smtClean="0"/>
              <a:t>ISTEN  SEGEDELMÉVEL  ÉS  ÁLDÁSÁVAL  </a:t>
            </a:r>
          </a:p>
          <a:p>
            <a:pPr marL="0" indent="0" algn="ctr">
              <a:buNone/>
            </a:pPr>
            <a:r>
              <a:rPr lang="hu-HU" sz="8000" b="1" dirty="0" smtClean="0"/>
              <a:t>LEGYEN   GYÓGYÍR </a:t>
            </a:r>
          </a:p>
          <a:p>
            <a:pPr marL="0" indent="0" algn="ctr">
              <a:buNone/>
            </a:pPr>
            <a:r>
              <a:rPr lang="hu-HU" sz="4000" b="1" dirty="0" smtClean="0"/>
              <a:t>A  FELVIDÉKI  MAGYAR  REFORMÁTUSSÁG </a:t>
            </a:r>
          </a:p>
          <a:p>
            <a:pPr marL="0" indent="0" algn="ctr">
              <a:buNone/>
            </a:pPr>
            <a:r>
              <a:rPr lang="hu-HU" sz="4000" b="1" dirty="0" smtClean="0"/>
              <a:t>ÁLTALÁNOS  CSÜGGEDÉSÉRE,  HITETLENKEDÉSÉRE, </a:t>
            </a:r>
          </a:p>
          <a:p>
            <a:pPr marL="0" indent="0" algn="ctr">
              <a:buNone/>
            </a:pPr>
            <a:r>
              <a:rPr lang="hu-HU" sz="4000" b="1" dirty="0" smtClean="0"/>
              <a:t>MEGMARADÁSÁRA.</a:t>
            </a:r>
          </a:p>
        </p:txBody>
      </p:sp>
    </p:spTree>
    <p:extLst>
      <p:ext uri="{BB962C8B-B14F-4D97-AF65-F5344CB8AC3E}">
        <p14:creationId xmlns:p14="http://schemas.microsoft.com/office/powerpoint/2010/main" val="40361092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rgbClr val="00FF00"/>
          </a:solidFill>
        </p:spPr>
        <p:txBody>
          <a:bodyPr/>
          <a:lstStyle/>
          <a:p>
            <a:pPr algn="ctr"/>
            <a:r>
              <a:rPr lang="hu-HU" dirty="0" smtClean="0"/>
              <a:t>.</a:t>
            </a:r>
            <a:endParaRPr lang="hu-HU" dirty="0"/>
          </a:p>
        </p:txBody>
      </p:sp>
      <p:sp>
        <p:nvSpPr>
          <p:cNvPr id="3" name="Tartalom helye 2"/>
          <p:cNvSpPr>
            <a:spLocks noGrp="1"/>
          </p:cNvSpPr>
          <p:nvPr>
            <p:ph idx="1"/>
          </p:nvPr>
        </p:nvSpPr>
        <p:spPr>
          <a:solidFill>
            <a:srgbClr val="FFFF00"/>
          </a:solidFill>
        </p:spPr>
        <p:txBody>
          <a:bodyPr/>
          <a:lstStyle/>
          <a:p>
            <a:r>
              <a:rPr lang="hu-HU" dirty="0" smtClean="0"/>
              <a:t>.</a:t>
            </a:r>
            <a:endParaRPr lang="hu-HU" dirty="0"/>
          </a:p>
        </p:txBody>
      </p:sp>
    </p:spTree>
    <p:extLst>
      <p:ext uri="{BB962C8B-B14F-4D97-AF65-F5344CB8AC3E}">
        <p14:creationId xmlns:p14="http://schemas.microsoft.com/office/powerpoint/2010/main" val="203080201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-12</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LEGYEN </a:t>
            </a:r>
            <a:r>
              <a:rPr lang="hu-HU" sz="4000" b="1" dirty="0"/>
              <a:t>GYÓGYÍR </a:t>
            </a:r>
            <a:r>
              <a:rPr lang="hu-HU" sz="4000" b="1" dirty="0" smtClean="0"/>
              <a:t> </a:t>
            </a:r>
          </a:p>
          <a:p>
            <a:pPr marL="0" indent="0" algn="ctr">
              <a:buNone/>
            </a:pPr>
            <a:r>
              <a:rPr lang="hu-HU" sz="5400" b="1" dirty="0" smtClean="0"/>
              <a:t>A GYERMEKÁLDÁS VÁLLALÁSRA, </a:t>
            </a:r>
          </a:p>
          <a:p>
            <a:pPr marL="0" indent="0" algn="ctr">
              <a:buNone/>
            </a:pPr>
            <a:r>
              <a:rPr lang="hu-HU" sz="4000" b="1" dirty="0" smtClean="0"/>
              <a:t>ÉS EZ  </a:t>
            </a:r>
            <a:r>
              <a:rPr lang="hu-HU" sz="4000" b="1" dirty="0"/>
              <a:t>Á</a:t>
            </a:r>
            <a:r>
              <a:rPr lang="hu-HU" sz="4000" b="1" dirty="0" smtClean="0"/>
              <a:t>LTAL</a:t>
            </a:r>
          </a:p>
          <a:p>
            <a:pPr marL="0" indent="0" algn="ctr">
              <a:buNone/>
            </a:pPr>
            <a:r>
              <a:rPr lang="hu-HU" sz="4000" b="1" dirty="0" smtClean="0"/>
              <a:t>A MAGYAR NYELVŰ ISKOLÁINK MEGMARADÁSÁRA </a:t>
            </a:r>
          </a:p>
          <a:p>
            <a:pPr marL="0" indent="0" algn="ctr">
              <a:buNone/>
            </a:pPr>
            <a:r>
              <a:rPr lang="hu-HU" sz="4000" b="1" dirty="0" smtClean="0"/>
              <a:t>ÉS BŐVÍTÉSÉRE, </a:t>
            </a:r>
          </a:p>
          <a:p>
            <a:pPr marL="0" indent="0" algn="ctr">
              <a:buNone/>
            </a:pPr>
            <a:r>
              <a:rPr lang="hu-HU" sz="4000" b="1" dirty="0" smtClean="0"/>
              <a:t>ERKÖLCSI - KULTURÁLIS - GAZDASÁGI FELLENDÍTÉSÉRE </a:t>
            </a:r>
          </a:p>
          <a:p>
            <a:pPr marL="0" indent="0" algn="ctr">
              <a:buNone/>
            </a:pPr>
            <a:r>
              <a:rPr lang="hu-HU" sz="4000" b="1" dirty="0" smtClean="0"/>
              <a:t>ÉS A FELVIDÉKI MAGYAR  REFORMÁTUSSÁG ÉS  NÉPKÖZÖSSÉG  MEGTARTATÁSÁRA.</a:t>
            </a:r>
          </a:p>
        </p:txBody>
      </p:sp>
    </p:spTree>
    <p:extLst>
      <p:ext uri="{BB962C8B-B14F-4D97-AF65-F5344CB8AC3E}">
        <p14:creationId xmlns:p14="http://schemas.microsoft.com/office/powerpoint/2010/main" val="3420641256"/>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-13</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KIHANGSÚLYOZOM, </a:t>
            </a:r>
          </a:p>
          <a:p>
            <a:pPr marL="0" indent="0" algn="ctr">
              <a:buNone/>
            </a:pPr>
            <a:r>
              <a:rPr lang="hu-HU" sz="4000" b="1" dirty="0" smtClean="0"/>
              <a:t>HOGY  A  MAGYAR REFORMÁTUS NEMZETI ÖNTUDATRA  NEVELÉS   EGY  KORÁLTALI  KÖVETELMÉNY, </a:t>
            </a:r>
          </a:p>
          <a:p>
            <a:pPr marL="0" indent="0" algn="ctr">
              <a:buNone/>
            </a:pPr>
            <a:r>
              <a:rPr lang="hu-HU" sz="4400" b="1" dirty="0" smtClean="0"/>
              <a:t>AMELY  VÉDEKEZŐ  REAKCIÓ </a:t>
            </a:r>
          </a:p>
          <a:p>
            <a:pPr marL="0" indent="0" algn="ctr">
              <a:buNone/>
            </a:pPr>
            <a:r>
              <a:rPr lang="hu-HU" sz="4000" b="1" dirty="0" smtClean="0"/>
              <a:t>AZ  ELLENÜNK  ELKÖVETETT </a:t>
            </a:r>
          </a:p>
          <a:p>
            <a:pPr marL="0" indent="0" algn="ctr">
              <a:buNone/>
            </a:pPr>
            <a:r>
              <a:rPr lang="hu-HU" sz="4000" b="1" dirty="0" smtClean="0"/>
              <a:t>ÉS  TRIANONTÓL  NEM  SZŰNŐ  AKCIÓRA, AMELYET </a:t>
            </a:r>
          </a:p>
          <a:p>
            <a:pPr marL="0" indent="0" algn="ctr">
              <a:buNone/>
            </a:pPr>
            <a:r>
              <a:rPr lang="hu-HU" sz="4000" b="1" dirty="0" smtClean="0"/>
              <a:t>A  SAJÁT  MEGMARADÁSUNK  ÉRDEKÉBEN  VÉGEZZÜK, </a:t>
            </a:r>
          </a:p>
          <a:p>
            <a:pPr marL="0" indent="0" algn="ctr">
              <a:buNone/>
            </a:pPr>
            <a:r>
              <a:rPr lang="hu-HU" sz="4000" b="1" dirty="0" smtClean="0"/>
              <a:t>NEM  PEDIG  MÁSOK  ELLEN !</a:t>
            </a:r>
            <a:endParaRPr lang="hu-HU" sz="4000" b="1" dirty="0"/>
          </a:p>
        </p:txBody>
      </p:sp>
    </p:spTree>
    <p:extLst>
      <p:ext uri="{BB962C8B-B14F-4D97-AF65-F5344CB8AC3E}">
        <p14:creationId xmlns:p14="http://schemas.microsoft.com/office/powerpoint/2010/main" val="4234064502"/>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-14</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AZ AJÁNDÉKBA KAPOTT HIT, </a:t>
            </a:r>
          </a:p>
          <a:p>
            <a:pPr marL="0" indent="0" algn="ctr">
              <a:buNone/>
            </a:pPr>
            <a:r>
              <a:rPr lang="hu-HU" sz="4000" b="1" dirty="0" smtClean="0"/>
              <a:t>A  SZERETET  ÉS  TEKINTÉLY  ÁLTALI  NEVELÉS </a:t>
            </a:r>
          </a:p>
          <a:p>
            <a:pPr marL="0" indent="0" algn="ctr">
              <a:buNone/>
            </a:pPr>
            <a:r>
              <a:rPr lang="hu-HU" sz="4000" b="1" dirty="0" smtClean="0"/>
              <a:t>A  CSALÁD, ISKOLA, LELKIPÁSZTOR ÁLTAL,  </a:t>
            </a:r>
          </a:p>
          <a:p>
            <a:pPr marL="0" indent="0" algn="ctr">
              <a:buNone/>
            </a:pPr>
            <a:r>
              <a:rPr lang="hu-HU" sz="4000" b="1" dirty="0" smtClean="0"/>
              <a:t>A MAGYAR REFORMÁTUS: </a:t>
            </a:r>
          </a:p>
          <a:p>
            <a:pPr marL="0" indent="0" algn="ctr">
              <a:buNone/>
            </a:pPr>
            <a:r>
              <a:rPr lang="hu-HU" sz="4000" b="1" dirty="0" smtClean="0"/>
              <a:t>GYERMEKNÉL, IFJÚNÁL, FELNŐTTNÉL, </a:t>
            </a:r>
          </a:p>
          <a:p>
            <a:pPr marL="0" indent="0" algn="ctr">
              <a:buNone/>
            </a:pPr>
            <a:r>
              <a:rPr lang="hu-HU" sz="4000" b="1" dirty="0" smtClean="0"/>
              <a:t>ÉRETT KORÚNÁL ÉS IDŐSNÉL </a:t>
            </a:r>
          </a:p>
          <a:p>
            <a:pPr marL="0" indent="0" algn="ctr">
              <a:buNone/>
            </a:pPr>
            <a:r>
              <a:rPr lang="hu-HU" sz="6000" b="1" dirty="0" smtClean="0"/>
              <a:t>LEGYEN  EGY  ÉLŐ  ÉRTÉK  ÉS  KINCS.</a:t>
            </a:r>
          </a:p>
        </p:txBody>
      </p:sp>
    </p:spTree>
    <p:extLst>
      <p:ext uri="{BB962C8B-B14F-4D97-AF65-F5344CB8AC3E}">
        <p14:creationId xmlns:p14="http://schemas.microsoft.com/office/powerpoint/2010/main" val="948724366"/>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-15</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smtClean="0"/>
              <a:t>AZ  IGE  ÉLŐ  ÉRTÉKE  ÉS  A  </a:t>
            </a:r>
          </a:p>
          <a:p>
            <a:pPr marL="0" indent="0" algn="ctr">
              <a:buNone/>
            </a:pPr>
            <a:r>
              <a:rPr lang="hu-HU" sz="4400" b="1" dirty="0" smtClean="0"/>
              <a:t>MAGYAR  NEMZETI  ÖNTUDAT  KINCSE:</a:t>
            </a:r>
          </a:p>
          <a:p>
            <a:pPr marL="0" indent="0" algn="ctr">
              <a:buNone/>
            </a:pPr>
            <a:r>
              <a:rPr lang="hu-HU" sz="4400" b="1" dirty="0" smtClean="0"/>
              <a:t>A  REFORMÁTUS  HITVALLÁS, </a:t>
            </a:r>
          </a:p>
          <a:p>
            <a:pPr marL="0" indent="0" algn="ctr">
              <a:buNone/>
            </a:pPr>
            <a:r>
              <a:rPr lang="hu-HU" sz="4400" b="1" dirty="0" smtClean="0"/>
              <a:t>A MAGYAR ANYANYELV, </a:t>
            </a:r>
          </a:p>
          <a:p>
            <a:pPr marL="0" indent="0" algn="ctr">
              <a:buNone/>
            </a:pPr>
            <a:r>
              <a:rPr lang="hu-HU" sz="4400" b="1" dirty="0" smtClean="0"/>
              <a:t>EGYHÁZZENEI  ÉS  KULTURÁLIS ANYANYELV, </a:t>
            </a:r>
          </a:p>
          <a:p>
            <a:pPr marL="0" indent="0" algn="ctr">
              <a:buNone/>
            </a:pPr>
            <a:r>
              <a:rPr lang="hu-HU" sz="4400" b="1" dirty="0" smtClean="0"/>
              <a:t>A FELVIDÉKI  MAGYAR </a:t>
            </a:r>
            <a:r>
              <a:rPr lang="hu-HU" sz="4400" b="1" dirty="0"/>
              <a:t>NEMZETI  </a:t>
            </a:r>
            <a:r>
              <a:rPr lang="hu-HU" sz="4400" b="1" dirty="0" smtClean="0"/>
              <a:t>ÖNTUDAT, </a:t>
            </a:r>
          </a:p>
          <a:p>
            <a:pPr marL="0" indent="0" algn="ctr">
              <a:buNone/>
            </a:pPr>
            <a:r>
              <a:rPr lang="hu-HU" sz="4400" b="1" dirty="0" smtClean="0"/>
              <a:t>A HITVALLÓ  ŐSÖK  ÖRÖKSÉGE,</a:t>
            </a:r>
          </a:p>
          <a:p>
            <a:pPr marL="0" indent="0" algn="ctr">
              <a:buNone/>
            </a:pPr>
            <a:endParaRPr lang="hu-HU" sz="4400" b="1" dirty="0" smtClean="0"/>
          </a:p>
        </p:txBody>
      </p:sp>
    </p:spTree>
    <p:extLst>
      <p:ext uri="{BB962C8B-B14F-4D97-AF65-F5344CB8AC3E}">
        <p14:creationId xmlns:p14="http://schemas.microsoft.com/office/powerpoint/2010/main" val="3879780044"/>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-16</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smtClean="0"/>
              <a:t>A  FELVIDÉKI   ÉS   EGYETEMES  MAGYAR REFORMÁTUSSÁG  ÉRTÉKRENDJE,</a:t>
            </a:r>
          </a:p>
          <a:p>
            <a:pPr marL="0" indent="0" algn="ctr">
              <a:buNone/>
            </a:pPr>
            <a:r>
              <a:rPr lang="hu-HU" sz="5400" b="1" dirty="0"/>
              <a:t>ÚGY </a:t>
            </a:r>
            <a:r>
              <a:rPr lang="hu-HU" sz="5400" b="1" dirty="0" smtClean="0"/>
              <a:t> LEGYEN  BELEVÉSVE </a:t>
            </a:r>
          </a:p>
          <a:p>
            <a:pPr marL="0" indent="0" algn="ctr">
              <a:buNone/>
            </a:pPr>
            <a:r>
              <a:rPr lang="hu-HU" sz="5400" b="1" dirty="0" smtClean="0"/>
              <a:t>A  GYERMEK  ÉLETE  </a:t>
            </a:r>
            <a:r>
              <a:rPr lang="hu-HU" sz="5400" b="1" dirty="0"/>
              <a:t>ELSŐ </a:t>
            </a:r>
            <a:r>
              <a:rPr lang="hu-HU" sz="5400" b="1" dirty="0" smtClean="0"/>
              <a:t> 15  ÉVÉBEN  </a:t>
            </a:r>
          </a:p>
          <a:p>
            <a:pPr marL="0" indent="0" algn="ctr">
              <a:buNone/>
            </a:pPr>
            <a:r>
              <a:rPr lang="hu-HU" sz="5400" b="1" dirty="0" smtClean="0"/>
              <a:t>JELLEMÉBE</a:t>
            </a:r>
            <a:r>
              <a:rPr lang="hu-HU" sz="5400" b="1" dirty="0"/>
              <a:t>, </a:t>
            </a:r>
            <a:r>
              <a:rPr lang="hu-HU" sz="5400" b="1" dirty="0" smtClean="0"/>
              <a:t> AKARATÁBA</a:t>
            </a:r>
            <a:r>
              <a:rPr lang="hu-HU" sz="5400" b="1" dirty="0"/>
              <a:t>, </a:t>
            </a:r>
            <a:r>
              <a:rPr lang="hu-HU" sz="5400" b="1" dirty="0" smtClean="0"/>
              <a:t> SZÍVÉBE,</a:t>
            </a:r>
          </a:p>
          <a:p>
            <a:pPr marL="0" indent="0" algn="ctr">
              <a:buNone/>
            </a:pPr>
            <a:r>
              <a:rPr lang="hu-HU" sz="4400" b="1" dirty="0" smtClean="0"/>
              <a:t>HOGY  ETTŐL A HITTŐL </a:t>
            </a:r>
          </a:p>
          <a:p>
            <a:pPr marL="0" indent="0" algn="ctr">
              <a:buNone/>
            </a:pPr>
            <a:r>
              <a:rPr lang="hu-HU" sz="4400" b="1" dirty="0" smtClean="0"/>
              <a:t>SENKI ÉS SEMMI NE TUDJA ELTÁNTORÍTANI ! </a:t>
            </a:r>
            <a:endParaRPr lang="hu-HU" sz="4400" b="1" dirty="0"/>
          </a:p>
        </p:txBody>
      </p:sp>
    </p:spTree>
    <p:extLst>
      <p:ext uri="{BB962C8B-B14F-4D97-AF65-F5344CB8AC3E}">
        <p14:creationId xmlns:p14="http://schemas.microsoft.com/office/powerpoint/2010/main" val="314451710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-17</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smtClean="0"/>
              <a:t>A SENKI ÉS SEMMI ALATT ÉRTEM A KÖVETKEZŐKET:</a:t>
            </a:r>
          </a:p>
          <a:p>
            <a:pPr marL="0" indent="0" algn="ctr">
              <a:buNone/>
            </a:pPr>
            <a:r>
              <a:rPr lang="hu-HU" sz="4400" b="1" dirty="0" smtClean="0"/>
              <a:t>SZERELEM, HÁZASSÁG, HASZON, KARRIER, MAMMON, </a:t>
            </a:r>
          </a:p>
          <a:p>
            <a:pPr marL="0" indent="0" algn="ctr">
              <a:buNone/>
            </a:pPr>
            <a:r>
              <a:rPr lang="hu-HU" sz="4400" b="1" dirty="0" smtClean="0"/>
              <a:t>EZEK CÉLJÁBÓL LEMONDÁS A REFORMÁTUS HITRŐL</a:t>
            </a:r>
          </a:p>
          <a:p>
            <a:pPr marL="0" indent="0" algn="ctr">
              <a:buNone/>
            </a:pPr>
            <a:r>
              <a:rPr lang="hu-HU" sz="4400" b="1" dirty="0" smtClean="0"/>
              <a:t>LEMONDÁS A KÁRPÁT-MEDENCE REFORMÁTUSSÁGÁNAK EGYSÉGÉRŐL,</a:t>
            </a:r>
          </a:p>
          <a:p>
            <a:pPr marL="0" indent="0" algn="ctr">
              <a:buNone/>
            </a:pPr>
            <a:r>
              <a:rPr lang="hu-HU" sz="4400" b="1" dirty="0" smtClean="0"/>
              <a:t>A MAGYAR REFORMÁTUSSÁG MEGTARTÓ EREJÉNEK FELADÁSA, </a:t>
            </a:r>
          </a:p>
        </p:txBody>
      </p:sp>
    </p:spTree>
    <p:extLst>
      <p:ext uri="{BB962C8B-B14F-4D97-AF65-F5344CB8AC3E}">
        <p14:creationId xmlns:p14="http://schemas.microsoft.com/office/powerpoint/2010/main" val="1358035523"/>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-18</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800" b="1" dirty="0" smtClean="0"/>
              <a:t>A VILÁGPOLGÁRSÁG FELVÉTELE, </a:t>
            </a:r>
          </a:p>
          <a:p>
            <a:pPr marL="0" indent="0" algn="ctr">
              <a:buNone/>
            </a:pPr>
            <a:r>
              <a:rPr lang="hu-HU" sz="4800" b="1" dirty="0" smtClean="0"/>
              <a:t>SZELLEMI MEGÜRESEDÉS BEKÖVETKEZÉSE, </a:t>
            </a:r>
          </a:p>
          <a:p>
            <a:pPr marL="0" indent="0" algn="ctr">
              <a:buNone/>
            </a:pPr>
            <a:r>
              <a:rPr lang="hu-HU" sz="4800" b="1" dirty="0" smtClean="0"/>
              <a:t>CSALÁDI GYÖKEREK ELHANYAGOLÁSA, </a:t>
            </a:r>
          </a:p>
          <a:p>
            <a:pPr marL="0" indent="0" algn="ctr">
              <a:buNone/>
            </a:pPr>
            <a:r>
              <a:rPr lang="hu-HU" sz="4800" b="1" dirty="0" smtClean="0"/>
              <a:t>A  SZÜLŐFÖLD VONZALMÁNAK MEGSZŰNÉSE, </a:t>
            </a:r>
          </a:p>
          <a:p>
            <a:pPr marL="0" indent="0" algn="ctr">
              <a:buNone/>
            </a:pPr>
            <a:r>
              <a:rPr lang="hu-HU" sz="4800" b="1" dirty="0" smtClean="0"/>
              <a:t>A KAPCSOLATOK MEGSZÜNTETÉSE</a:t>
            </a:r>
          </a:p>
          <a:p>
            <a:pPr marL="0" indent="0" algn="ctr">
              <a:buNone/>
            </a:pPr>
            <a:r>
              <a:rPr lang="hu-HU" sz="4800" b="1" dirty="0" smtClean="0"/>
              <a:t>NÉV ÉS NEMZETISÉG MEGVÁLTÓZTATÁSA, </a:t>
            </a:r>
          </a:p>
          <a:p>
            <a:pPr marL="0" indent="0" algn="ctr">
              <a:buNone/>
            </a:pPr>
            <a:r>
              <a:rPr lang="hu-HU" sz="4800" b="1" dirty="0" smtClean="0"/>
              <a:t>ASSZIMILÁCIÓ.</a:t>
            </a:r>
          </a:p>
        </p:txBody>
      </p:sp>
    </p:spTree>
    <p:extLst>
      <p:ext uri="{BB962C8B-B14F-4D97-AF65-F5344CB8AC3E}">
        <p14:creationId xmlns:p14="http://schemas.microsoft.com/office/powerpoint/2010/main" val="3415171854"/>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-19</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3600" b="1" dirty="0" smtClean="0"/>
              <a:t>A   PRESBITER   AZ  IGE  </a:t>
            </a:r>
            <a:r>
              <a:rPr lang="hu-HU" sz="3600" b="1" dirty="0"/>
              <a:t>ÉLŐ </a:t>
            </a:r>
            <a:r>
              <a:rPr lang="hu-HU" sz="3600" b="1" dirty="0" smtClean="0"/>
              <a:t> ÉRTÉKÉT  </a:t>
            </a:r>
          </a:p>
          <a:p>
            <a:pPr marL="0" indent="0" algn="ctr">
              <a:buNone/>
            </a:pPr>
            <a:r>
              <a:rPr lang="hu-HU" sz="3600" b="1" dirty="0" smtClean="0"/>
              <a:t>ÉS  A  REFORMÁTUS  MAGYAR  </a:t>
            </a:r>
            <a:r>
              <a:rPr lang="hu-HU" sz="3600" b="1" dirty="0"/>
              <a:t>NEMZETI </a:t>
            </a:r>
            <a:r>
              <a:rPr lang="hu-HU" sz="3600" b="1" dirty="0" smtClean="0"/>
              <a:t> ÖNTUDAT  KINCSÉT</a:t>
            </a:r>
          </a:p>
          <a:p>
            <a:pPr marL="0" indent="0" algn="ctr">
              <a:buNone/>
            </a:pPr>
            <a:r>
              <a:rPr lang="hu-HU" sz="3600" b="1" dirty="0" smtClean="0"/>
              <a:t>EGYÉRTELMŰ  ÉLETÉVEL  </a:t>
            </a:r>
          </a:p>
          <a:p>
            <a:pPr marL="0" indent="0" algn="ctr">
              <a:buNone/>
            </a:pPr>
            <a:r>
              <a:rPr lang="hu-HU" sz="3600" b="1" dirty="0" smtClean="0"/>
              <a:t>KÉPVISELI   </a:t>
            </a:r>
          </a:p>
          <a:p>
            <a:pPr marL="0" indent="0" algn="ctr">
              <a:buNone/>
            </a:pPr>
            <a:r>
              <a:rPr lang="hu-HU" sz="3600" b="1" dirty="0" smtClean="0"/>
              <a:t>A CSALÁDJÁBAN,  A MUNKAHELYÉN, AZ EGYHÁZI VONALON:</a:t>
            </a:r>
          </a:p>
          <a:p>
            <a:pPr marL="0" indent="0" algn="ctr">
              <a:buNone/>
            </a:pPr>
            <a:r>
              <a:rPr lang="hu-HU" sz="3600" b="1" dirty="0" smtClean="0"/>
              <a:t>A PRESBITÉRIUMBAN, EGYHÁZMEGYÉBEN, EGYETEMES EGYHÁZBAN,</a:t>
            </a:r>
          </a:p>
          <a:p>
            <a:pPr marL="0" indent="0" algn="ctr">
              <a:buNone/>
            </a:pPr>
            <a:r>
              <a:rPr lang="hu-HU" sz="3600" b="1" dirty="0" smtClean="0"/>
              <a:t>A MAGYAR REFORMÁTUS  EGYHÁZBAN,  </a:t>
            </a:r>
          </a:p>
        </p:txBody>
      </p:sp>
    </p:spTree>
    <p:extLst>
      <p:ext uri="{BB962C8B-B14F-4D97-AF65-F5344CB8AC3E}">
        <p14:creationId xmlns:p14="http://schemas.microsoft.com/office/powerpoint/2010/main" val="1119464054"/>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-20</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5400" b="1" dirty="0" smtClean="0"/>
              <a:t>A  VILÁGI  VONALON: </a:t>
            </a:r>
          </a:p>
          <a:p>
            <a:pPr marL="0" indent="0" algn="ctr">
              <a:buNone/>
            </a:pPr>
            <a:r>
              <a:rPr lang="hu-HU" sz="5400" b="1" dirty="0" smtClean="0"/>
              <a:t>A  TELEPÜLÉS  ÉS  MEGYE  ÖNKORMÁNYZATÁBAN</a:t>
            </a:r>
          </a:p>
          <a:p>
            <a:pPr marL="0" indent="0" algn="ctr">
              <a:buNone/>
            </a:pPr>
            <a:r>
              <a:rPr lang="hu-HU" sz="5400" b="1" dirty="0" smtClean="0"/>
              <a:t>ORSZÁGOS  SZINTEN  A  PARLAMENTBEN</a:t>
            </a:r>
          </a:p>
          <a:p>
            <a:pPr marL="0" indent="0" algn="ctr">
              <a:buNone/>
            </a:pPr>
            <a:r>
              <a:rPr lang="hu-HU" sz="5400" b="1" dirty="0" smtClean="0"/>
              <a:t>EURÓPAI  SZINTEN  AZ  EU.  PARLAMENTBEN.</a:t>
            </a:r>
          </a:p>
        </p:txBody>
      </p:sp>
    </p:spTree>
    <p:extLst>
      <p:ext uri="{BB962C8B-B14F-4D97-AF65-F5344CB8AC3E}">
        <p14:creationId xmlns:p14="http://schemas.microsoft.com/office/powerpoint/2010/main" val="709713450"/>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-21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800" b="1" dirty="0" smtClean="0"/>
              <a:t>ISTEN AKARATÁBÓL </a:t>
            </a:r>
          </a:p>
          <a:p>
            <a:pPr marL="0" indent="0" algn="ctr">
              <a:buNone/>
            </a:pPr>
            <a:r>
              <a:rPr lang="hu-HU" sz="4800" b="1" dirty="0" smtClean="0"/>
              <a:t>REFORMÁLJUK  MEG  ÖNMAGUNKAT,      TEGYÜK  RENDBE  ÉLETÜNKET, </a:t>
            </a:r>
          </a:p>
          <a:p>
            <a:pPr marL="0" indent="0" algn="ctr">
              <a:buNone/>
            </a:pPr>
            <a:r>
              <a:rPr lang="hu-HU" sz="4800" b="1" dirty="0" smtClean="0"/>
              <a:t>CSALÁDUNKAT,  HÁZUNK NÉPÉT, </a:t>
            </a:r>
          </a:p>
          <a:p>
            <a:pPr marL="0" indent="0" algn="ctr">
              <a:buNone/>
            </a:pPr>
            <a:r>
              <a:rPr lang="hu-HU" sz="4800" b="1" dirty="0" smtClean="0"/>
              <a:t>EGYHÁZUNKAT  ÉS  HAZÁNKAT.</a:t>
            </a:r>
          </a:p>
          <a:p>
            <a:pPr marL="0" indent="0" algn="ctr">
              <a:buNone/>
            </a:pPr>
            <a:r>
              <a:rPr lang="hu-HU" sz="4800" b="1" dirty="0"/>
              <a:t>NEVELJÜK FEL A JELEN ÉS KÖZELJÖVŐ </a:t>
            </a:r>
            <a:r>
              <a:rPr lang="hu-HU" sz="4800" b="1" dirty="0" smtClean="0"/>
              <a:t>MAGYAR </a:t>
            </a:r>
            <a:r>
              <a:rPr lang="hu-HU" sz="4800" b="1" dirty="0"/>
              <a:t>REFORMÁTUS HÍVŐ GENERÁCIÓT</a:t>
            </a:r>
            <a:r>
              <a:rPr lang="hu-HU" sz="4800" b="1" dirty="0" smtClean="0"/>
              <a:t>,   ÉS EZ ÁLTAL </a:t>
            </a:r>
          </a:p>
        </p:txBody>
      </p:sp>
    </p:spTree>
    <p:extLst>
      <p:ext uri="{BB962C8B-B14F-4D97-AF65-F5344CB8AC3E}">
        <p14:creationId xmlns:p14="http://schemas.microsoft.com/office/powerpoint/2010/main" val="1888853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940157"/>
          </a:xfrm>
          <a:solidFill>
            <a:srgbClr val="00FF00"/>
          </a:solidFill>
        </p:spPr>
        <p:txBody>
          <a:bodyPr>
            <a:noAutofit/>
          </a:bodyPr>
          <a:lstStyle/>
          <a:p>
            <a:pPr algn="ctr"/>
            <a:r>
              <a:rPr lang="hu-HU" sz="5400" b="1" dirty="0" smtClean="0"/>
              <a:t>A  SZOLGÁLAT   BIBLIAI   ALAPJAI</a:t>
            </a:r>
            <a:endParaRPr lang="hu-HU" sz="5400" b="1" dirty="0"/>
          </a:p>
        </p:txBody>
      </p:sp>
      <p:sp>
        <p:nvSpPr>
          <p:cNvPr id="3" name="Tartalom helye 2"/>
          <p:cNvSpPr>
            <a:spLocks noGrp="1"/>
          </p:cNvSpPr>
          <p:nvPr>
            <p:ph idx="1"/>
          </p:nvPr>
        </p:nvSpPr>
        <p:spPr>
          <a:xfrm>
            <a:off x="0" y="940158"/>
            <a:ext cx="12192000" cy="5917841"/>
          </a:xfrm>
          <a:solidFill>
            <a:srgbClr val="FFFF00"/>
          </a:solidFill>
        </p:spPr>
        <p:txBody>
          <a:bodyPr>
            <a:normAutofit/>
          </a:bodyPr>
          <a:lstStyle/>
          <a:p>
            <a:endParaRPr lang="hu-HU" sz="4700" dirty="0" smtClean="0"/>
          </a:p>
          <a:p>
            <a:pPr marL="0" indent="0" algn="ctr">
              <a:buNone/>
            </a:pPr>
            <a:r>
              <a:rPr lang="hu-HU" sz="8800" b="1" dirty="0" smtClean="0"/>
              <a:t>A</a:t>
            </a:r>
          </a:p>
          <a:p>
            <a:pPr marL="0" indent="0" algn="ctr">
              <a:buNone/>
            </a:pPr>
            <a:r>
              <a:rPr lang="hu-HU" sz="8800" b="1" dirty="0" smtClean="0"/>
              <a:t>SZOLGÁLAT</a:t>
            </a:r>
          </a:p>
          <a:p>
            <a:pPr marL="0" indent="0" algn="ctr">
              <a:buNone/>
            </a:pPr>
            <a:r>
              <a:rPr lang="hu-HU" sz="8800" b="1" dirty="0" smtClean="0"/>
              <a:t>BIBLIAI    ALAPJA</a:t>
            </a:r>
            <a:endParaRPr lang="hu-HU" sz="8800" b="1" dirty="0"/>
          </a:p>
        </p:txBody>
      </p:sp>
    </p:spTree>
    <p:extLst>
      <p:ext uri="{BB962C8B-B14F-4D97-AF65-F5344CB8AC3E}">
        <p14:creationId xmlns:p14="http://schemas.microsoft.com/office/powerpoint/2010/main" val="3574071057"/>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-22</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smtClean="0"/>
              <a:t>A REFORMÁCIÓ 500. ÉVFORDULÓ JEGYÉBEN </a:t>
            </a:r>
          </a:p>
          <a:p>
            <a:pPr marL="0" indent="0" algn="ctr">
              <a:buNone/>
            </a:pPr>
            <a:r>
              <a:rPr lang="hu-HU" sz="4400" b="1" dirty="0" smtClean="0"/>
              <a:t>MEGREFORMÁLÓDHATNAK </a:t>
            </a:r>
          </a:p>
          <a:p>
            <a:pPr marL="0" indent="0" algn="ctr">
              <a:buNone/>
            </a:pPr>
            <a:r>
              <a:rPr lang="hu-HU" sz="4400" b="1" dirty="0" smtClean="0"/>
              <a:t>A  MAGYAR  REFORMÁTUS  </a:t>
            </a:r>
            <a:r>
              <a:rPr lang="hu-HU" sz="4400" b="1" dirty="0"/>
              <a:t>KÖZÖSSÉGEINK, </a:t>
            </a:r>
            <a:endParaRPr lang="hu-HU" sz="4400" b="1" dirty="0" smtClean="0"/>
          </a:p>
          <a:p>
            <a:pPr marL="0" indent="0" algn="ctr">
              <a:buNone/>
            </a:pPr>
            <a:r>
              <a:rPr lang="hu-HU" sz="4400" b="1" dirty="0" smtClean="0"/>
              <a:t>A  FELVIDÉKI  REFORMÁTUS  EGYHÁZUNK,</a:t>
            </a:r>
          </a:p>
          <a:p>
            <a:pPr marL="0" indent="0" algn="ctr">
              <a:buNone/>
            </a:pPr>
            <a:r>
              <a:rPr lang="hu-HU" sz="4400" b="1" dirty="0" smtClean="0"/>
              <a:t>A  FELVIDÉKI  MAGYAR  NEMZETRÉSZ  ÉS EZ ÁLTAL </a:t>
            </a:r>
          </a:p>
          <a:p>
            <a:pPr marL="0" indent="0" algn="ctr">
              <a:buNone/>
            </a:pPr>
            <a:r>
              <a:rPr lang="hu-HU" sz="4400" b="1" dirty="0" smtClean="0"/>
              <a:t>A  KÁRPÁT-MEDENCE  ÉS </a:t>
            </a:r>
          </a:p>
          <a:p>
            <a:pPr marL="0" indent="0" algn="ctr">
              <a:buNone/>
            </a:pPr>
            <a:r>
              <a:rPr lang="hu-HU" sz="4400" b="1" dirty="0" smtClean="0"/>
              <a:t>A   KRISZTUS   HITET   ELUTASÍTÓ   EURÓPA.</a:t>
            </a:r>
          </a:p>
        </p:txBody>
      </p:sp>
    </p:spTree>
    <p:extLst>
      <p:ext uri="{BB962C8B-B14F-4D97-AF65-F5344CB8AC3E}">
        <p14:creationId xmlns:p14="http://schemas.microsoft.com/office/powerpoint/2010/main" val="2681303988"/>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-23</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800" b="1" dirty="0" smtClean="0"/>
              <a:t>KÉREM</a:t>
            </a:r>
            <a:r>
              <a:rPr lang="hu-HU" sz="4800" b="1" dirty="0"/>
              <a:t> </a:t>
            </a:r>
            <a:r>
              <a:rPr lang="hu-HU" sz="4800" b="1" dirty="0" smtClean="0"/>
              <a:t> ÖNT,  A LELKIPÁSZTORI  KÜLDETÉSÉT  </a:t>
            </a:r>
          </a:p>
          <a:p>
            <a:pPr marL="0" indent="0" algn="ctr">
              <a:buNone/>
            </a:pPr>
            <a:r>
              <a:rPr lang="hu-HU" sz="4800" b="1" dirty="0"/>
              <a:t> </a:t>
            </a:r>
            <a:r>
              <a:rPr lang="hu-HU" sz="4800" b="1" dirty="0" smtClean="0"/>
              <a:t>AZZAL  A  TUDATTAL   VÉGEZZE,   HOGY ÖN </a:t>
            </a:r>
          </a:p>
          <a:p>
            <a:pPr marL="0" indent="0" algn="ctr">
              <a:buNone/>
            </a:pPr>
            <a:r>
              <a:rPr lang="hu-HU" sz="7200" b="1" dirty="0" smtClean="0"/>
              <a:t> „NEM   TEMETHETI   EL” </a:t>
            </a:r>
          </a:p>
          <a:p>
            <a:pPr marL="0" indent="0" algn="ctr">
              <a:buNone/>
            </a:pPr>
            <a:r>
              <a:rPr lang="hu-HU" sz="4800" b="1" dirty="0" smtClean="0"/>
              <a:t>  A  TELEPÜLÉS  MAGYAR  REFORMÁTUSSÁGÁT,</a:t>
            </a:r>
            <a:endParaRPr lang="hu-HU" sz="4800" b="1" dirty="0"/>
          </a:p>
          <a:p>
            <a:pPr marL="0" indent="0" algn="ctr">
              <a:buNone/>
            </a:pPr>
            <a:r>
              <a:rPr lang="hu-HU" sz="4800" b="1" dirty="0" smtClean="0"/>
              <a:t>MERT   ISTEN   KEGYELMÉBŐL   MÉG   VAN REMÉNYSÉGÜNK   A   MEGMARADÁSRA !</a:t>
            </a:r>
          </a:p>
        </p:txBody>
      </p:sp>
    </p:spTree>
    <p:extLst>
      <p:ext uri="{BB962C8B-B14F-4D97-AF65-F5344CB8AC3E}">
        <p14:creationId xmlns:p14="http://schemas.microsoft.com/office/powerpoint/2010/main" val="657495824"/>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err="1" smtClean="0"/>
              <a:t>Nt</a:t>
            </a:r>
            <a:r>
              <a:rPr lang="hu-HU" sz="5400" b="1" dirty="0" smtClean="0"/>
              <a:t>.  </a:t>
            </a:r>
            <a:r>
              <a:rPr lang="hu-HU" sz="5400" b="1" dirty="0" err="1" smtClean="0"/>
              <a:t>LELPKIPÁSZTOR</a:t>
            </a:r>
            <a:r>
              <a:rPr lang="hu-HU" sz="5400" b="1" dirty="0" smtClean="0"/>
              <a:t>   TESTVÉREM -24</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A  </a:t>
            </a:r>
            <a:r>
              <a:rPr lang="hu-HU" sz="4000" b="1" dirty="0" err="1" smtClean="0"/>
              <a:t>SzMPSz</a:t>
            </a:r>
            <a:r>
              <a:rPr lang="hu-HU" sz="4000" b="1" dirty="0" smtClean="0"/>
              <a:t>   </a:t>
            </a:r>
          </a:p>
          <a:p>
            <a:pPr marL="0" indent="0" algn="ctr">
              <a:buNone/>
            </a:pPr>
            <a:r>
              <a:rPr lang="hu-HU" sz="4000" b="1" dirty="0" smtClean="0"/>
              <a:t>2015-től  AZ  ÖN  SZOLGÁLATÁTÓL  </a:t>
            </a:r>
          </a:p>
          <a:p>
            <a:pPr marL="0" indent="0" algn="ctr">
              <a:buNone/>
            </a:pPr>
            <a:r>
              <a:rPr lang="hu-HU" sz="4000" b="1" dirty="0" smtClean="0"/>
              <a:t>ÚJ  KÜLDETÉST  VÁR  EL: </a:t>
            </a:r>
          </a:p>
          <a:p>
            <a:pPr marL="0" indent="0" algn="ctr">
              <a:buNone/>
            </a:pPr>
            <a:r>
              <a:rPr lang="hu-HU" sz="4000" b="1" dirty="0" smtClean="0"/>
              <a:t>FELNEVELNI  AZ  ÚJ  HÍVŐ  MAGYAR  REFORMÁTUSSÁGOT,    AMELY  RENDELKEZIK</a:t>
            </a:r>
          </a:p>
          <a:p>
            <a:pPr marL="0" indent="0" algn="ctr">
              <a:buNone/>
            </a:pPr>
            <a:r>
              <a:rPr lang="hu-HU" sz="6600" b="1" dirty="0" smtClean="0"/>
              <a:t>A  FELVIDÉKI  MAGYAR </a:t>
            </a:r>
          </a:p>
          <a:p>
            <a:pPr marL="0" indent="0" algn="ctr">
              <a:buNone/>
            </a:pPr>
            <a:r>
              <a:rPr lang="hu-HU" sz="6600" b="1" dirty="0" smtClean="0"/>
              <a:t>NEMZETI  ÖNTUDAT  ÉRTÉKÉVEL</a:t>
            </a:r>
            <a:endParaRPr lang="hu-HU" sz="6600" b="1" dirty="0"/>
          </a:p>
        </p:txBody>
      </p:sp>
    </p:spTree>
    <p:extLst>
      <p:ext uri="{BB962C8B-B14F-4D97-AF65-F5344CB8AC3E}">
        <p14:creationId xmlns:p14="http://schemas.microsoft.com/office/powerpoint/2010/main" val="2981760105"/>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00FF00"/>
          </a:solidFill>
        </p:spPr>
        <p:txBody>
          <a:bodyPr/>
          <a:lstStyle/>
          <a:p>
            <a:pPr algn="ctr"/>
            <a:r>
              <a:rPr lang="hu-HU" dirty="0" smtClean="0"/>
              <a:t>.</a:t>
            </a:r>
            <a:endParaRPr lang="hu-HU" dirty="0"/>
          </a:p>
        </p:txBody>
      </p:sp>
      <p:sp>
        <p:nvSpPr>
          <p:cNvPr id="3" name="Tartalom helye 2"/>
          <p:cNvSpPr>
            <a:spLocks noGrp="1"/>
          </p:cNvSpPr>
          <p:nvPr>
            <p:ph idx="1"/>
          </p:nvPr>
        </p:nvSpPr>
        <p:spPr>
          <a:xfrm>
            <a:off x="0" y="1690690"/>
            <a:ext cx="12192000" cy="5167310"/>
          </a:xfrm>
          <a:solidFill>
            <a:srgbClr val="FFFF00"/>
          </a:solidFill>
        </p:spPr>
        <p:txBody>
          <a:bodyPr/>
          <a:lstStyle/>
          <a:p>
            <a:pPr marL="0" indent="0" algn="ctr">
              <a:buNone/>
            </a:pPr>
            <a:r>
              <a:rPr lang="hu-HU" sz="1000" dirty="0" smtClean="0"/>
              <a:t>.</a:t>
            </a:r>
          </a:p>
        </p:txBody>
      </p:sp>
    </p:spTree>
    <p:extLst>
      <p:ext uri="{BB962C8B-B14F-4D97-AF65-F5344CB8AC3E}">
        <p14:creationId xmlns:p14="http://schemas.microsoft.com/office/powerpoint/2010/main" val="387236336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00FF00"/>
          </a:solidFill>
        </p:spPr>
        <p:txBody>
          <a:bodyPr/>
          <a:lstStyle/>
          <a:p>
            <a:pPr algn="ctr"/>
            <a:r>
              <a:rPr lang="hu-HU" dirty="0" smtClean="0"/>
              <a:t>.</a:t>
            </a:r>
            <a:endParaRPr lang="hu-HU" dirty="0"/>
          </a:p>
        </p:txBody>
      </p:sp>
      <p:sp>
        <p:nvSpPr>
          <p:cNvPr id="3" name="Tartalom helye 2"/>
          <p:cNvSpPr>
            <a:spLocks noGrp="1"/>
          </p:cNvSpPr>
          <p:nvPr>
            <p:ph idx="1"/>
          </p:nvPr>
        </p:nvSpPr>
        <p:spPr>
          <a:xfrm>
            <a:off x="0" y="1690690"/>
            <a:ext cx="12192000" cy="5167310"/>
          </a:xfrm>
          <a:solidFill>
            <a:srgbClr val="FFFF00"/>
          </a:solidFill>
        </p:spPr>
        <p:txBody>
          <a:bodyPr/>
          <a:lstStyle/>
          <a:p>
            <a:pPr marL="0" indent="0" algn="ctr">
              <a:buNone/>
            </a:pPr>
            <a:r>
              <a:rPr lang="hu-HU" sz="1000" dirty="0" smtClean="0"/>
              <a:t>.</a:t>
            </a:r>
          </a:p>
          <a:p>
            <a:pPr marL="0" indent="0" algn="ctr">
              <a:buNone/>
            </a:pPr>
            <a:r>
              <a:rPr lang="hu-HU" sz="8000" b="1" dirty="0" smtClean="0"/>
              <a:t>Tisztelt</a:t>
            </a:r>
            <a:endParaRPr lang="hu-HU" sz="8000" b="1" dirty="0"/>
          </a:p>
          <a:p>
            <a:pPr marL="0" indent="0" algn="ctr">
              <a:buNone/>
            </a:pPr>
            <a:r>
              <a:rPr lang="hu-HU" sz="8000" b="1" dirty="0" smtClean="0"/>
              <a:t>GONDNOK</a:t>
            </a:r>
            <a:endParaRPr lang="hu-HU" sz="8000" b="1" dirty="0"/>
          </a:p>
          <a:p>
            <a:pPr marL="0" indent="0" algn="ctr">
              <a:buNone/>
            </a:pPr>
            <a:r>
              <a:rPr lang="hu-HU" sz="8000" b="1" dirty="0" smtClean="0"/>
              <a:t>TESTVÉREM</a:t>
            </a:r>
            <a:endParaRPr lang="hu-HU" sz="8000" b="1" dirty="0"/>
          </a:p>
        </p:txBody>
      </p:sp>
    </p:spTree>
    <p:extLst>
      <p:ext uri="{BB962C8B-B14F-4D97-AF65-F5344CB8AC3E}">
        <p14:creationId xmlns:p14="http://schemas.microsoft.com/office/powerpoint/2010/main" val="151092215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GONDNOK   TESTVÉREM -1-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smtClean="0"/>
              <a:t>GONDNOK  TESTVÉREM,</a:t>
            </a:r>
          </a:p>
          <a:p>
            <a:pPr marL="0" indent="0" algn="ctr">
              <a:buNone/>
            </a:pPr>
            <a:r>
              <a:rPr lang="hu-HU" sz="4400" b="1" dirty="0" smtClean="0"/>
              <a:t>MIVEL  TE  ÖNTUDATOS  MAGYAR  KÁLVINISTA  GYÖKEREKBŐL  TÁPLÁLKOZTÁL,</a:t>
            </a:r>
            <a:endParaRPr lang="hu-HU" sz="4400" b="1" dirty="0"/>
          </a:p>
          <a:p>
            <a:pPr marL="0" indent="0" algn="ctr">
              <a:buNone/>
            </a:pPr>
            <a:r>
              <a:rPr lang="hu-HU" sz="4400" b="1" dirty="0" smtClean="0"/>
              <a:t>TE  VAGY  A  REFORMÁTUS  MAGYAR  </a:t>
            </a:r>
          </a:p>
          <a:p>
            <a:pPr marL="0" indent="0" algn="ctr">
              <a:buNone/>
            </a:pPr>
            <a:r>
              <a:rPr lang="hu-HU" sz="6600" b="1" dirty="0" smtClean="0"/>
              <a:t>GYÜLEKEZET  HELYTARTÓJA,  </a:t>
            </a:r>
          </a:p>
          <a:p>
            <a:pPr marL="0" indent="0" algn="ctr">
              <a:buNone/>
            </a:pPr>
            <a:r>
              <a:rPr lang="hu-HU" sz="4400" b="1" dirty="0" smtClean="0"/>
              <a:t>A LELKIPÁSZTORRAL EGYÜTT </a:t>
            </a:r>
          </a:p>
          <a:p>
            <a:pPr marL="0" indent="0" algn="ctr">
              <a:buNone/>
            </a:pPr>
            <a:r>
              <a:rPr lang="hu-HU" sz="4400" b="1" dirty="0" smtClean="0"/>
              <a:t>A  BIRTOKLÓ JOG  KÉPVISELŐJE !</a:t>
            </a:r>
          </a:p>
        </p:txBody>
      </p:sp>
    </p:spTree>
    <p:extLst>
      <p:ext uri="{BB962C8B-B14F-4D97-AF65-F5344CB8AC3E}">
        <p14:creationId xmlns:p14="http://schemas.microsoft.com/office/powerpoint/2010/main" val="2684858073"/>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GONDNOK   TESTVÉREM -2-</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HELYTARTÓI  ÉS  BIRTOKLÓI  JOGOKAT  </a:t>
            </a:r>
          </a:p>
          <a:p>
            <a:pPr marL="0" indent="0" algn="ctr">
              <a:buNone/>
            </a:pPr>
            <a:r>
              <a:rPr lang="hu-HU" sz="4000" b="1" dirty="0" smtClean="0"/>
              <a:t>A  LELKIPÁSZTORRAL  EGYÜTT  BÖLCSEN  IGAZGASSÁTOK.</a:t>
            </a:r>
          </a:p>
          <a:p>
            <a:pPr marL="0" indent="0" algn="ctr">
              <a:buNone/>
            </a:pPr>
            <a:r>
              <a:rPr lang="hu-HU" sz="4000" b="1" dirty="0" smtClean="0"/>
              <a:t>NETÁN  HA  A  LELKIPÁSZTOR  VALAMILYEN  OKBÓL  ELMEGY  A  GYÜLEKEZETBŐL,  </a:t>
            </a:r>
          </a:p>
          <a:p>
            <a:pPr marL="0" indent="0" algn="ctr">
              <a:buNone/>
            </a:pPr>
            <a:r>
              <a:rPr lang="hu-HU" sz="4000" b="1" dirty="0" smtClean="0"/>
              <a:t>TE  KÉPVISELED  ÉLŐ  ÉS  SZILÁRD  HITEDDEL  AZ EGYÉRTELMŰ  ÉLET  MODELLT  ÉLŐ HITTEL,  </a:t>
            </a:r>
          </a:p>
          <a:p>
            <a:pPr marL="0" indent="0" algn="ctr">
              <a:buNone/>
            </a:pPr>
            <a:r>
              <a:rPr lang="hu-HU" sz="4000" b="1" dirty="0" smtClean="0"/>
              <a:t>SZÓBAN</a:t>
            </a:r>
            <a:r>
              <a:rPr lang="hu-HU" sz="4000" b="1" dirty="0"/>
              <a:t> </a:t>
            </a:r>
            <a:r>
              <a:rPr lang="hu-HU" sz="4000" b="1" dirty="0" smtClean="0"/>
              <a:t>ÉS ÉLETVITELBEN,  MAGATARTÁSODDAL, KIÁLLÁSODDAL  ÉS  HELYTÁLLÁSODDAL.  </a:t>
            </a:r>
          </a:p>
        </p:txBody>
      </p:sp>
    </p:spTree>
    <p:extLst>
      <p:ext uri="{BB962C8B-B14F-4D97-AF65-F5344CB8AC3E}">
        <p14:creationId xmlns:p14="http://schemas.microsoft.com/office/powerpoint/2010/main" val="486034984"/>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GONDNOK   TESTVÉREM -3-</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TE  VAGY  A  LELKIPÁSZTOR  SZILÁRD  FÖLDI  TÁMASZA  ÉS  MUNKATÁRSA.  </a:t>
            </a:r>
          </a:p>
          <a:p>
            <a:pPr marL="0" indent="0" algn="ctr">
              <a:buNone/>
            </a:pPr>
            <a:r>
              <a:rPr lang="hu-HU" sz="4000" b="1" dirty="0" smtClean="0"/>
              <a:t>ENNEK OKÁBÓL,  EGYÜTT KETTEN,  TI  VAGYTOK  A NYÁJ  PÉLDÁJA ÉS VEZETŐI,  AMELYNEK  HÍVÓ  HANGJÁT  ÉS TERELŐ  KOLOMPJÁT  ISMERJE  A NYÁJ  MINDEN  TAGJA!  VÉSZKIÁLTÓ  ÉS  TERELŐ  INTÉSEKET  MEG  KELL HALLANI  A  NYÁJ  VÉGÉN  KULLOGÓ UTOLSÓ  TAGJÁNAK IS.</a:t>
            </a:r>
          </a:p>
          <a:p>
            <a:pPr marL="0" indent="0" algn="ctr">
              <a:buNone/>
            </a:pPr>
            <a:r>
              <a:rPr lang="hu-HU" sz="4000" b="1" dirty="0" smtClean="0"/>
              <a:t>GONDNOK  TESTVÉREM, </a:t>
            </a:r>
          </a:p>
          <a:p>
            <a:pPr marL="0" indent="0" algn="ctr">
              <a:buNone/>
            </a:pPr>
            <a:r>
              <a:rPr lang="hu-HU" sz="4000" b="1" dirty="0" smtClean="0"/>
              <a:t>KÉRLEK ÍGY  ŐRKÖDJÉL  A RÁD BÍZOTTAKON.</a:t>
            </a:r>
          </a:p>
        </p:txBody>
      </p:sp>
    </p:spTree>
    <p:extLst>
      <p:ext uri="{BB962C8B-B14F-4D97-AF65-F5344CB8AC3E}">
        <p14:creationId xmlns:p14="http://schemas.microsoft.com/office/powerpoint/2010/main" val="313130959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00FF00"/>
          </a:solidFill>
        </p:spPr>
        <p:txBody>
          <a:bodyPr/>
          <a:lstStyle/>
          <a:p>
            <a:pPr algn="ctr"/>
            <a:r>
              <a:rPr lang="hu-HU" dirty="0" smtClean="0"/>
              <a:t>.</a:t>
            </a:r>
            <a:endParaRPr lang="hu-HU" dirty="0"/>
          </a:p>
        </p:txBody>
      </p:sp>
      <p:sp>
        <p:nvSpPr>
          <p:cNvPr id="3" name="Tartalom helye 2"/>
          <p:cNvSpPr>
            <a:spLocks noGrp="1"/>
          </p:cNvSpPr>
          <p:nvPr>
            <p:ph idx="1"/>
          </p:nvPr>
        </p:nvSpPr>
        <p:spPr>
          <a:xfrm>
            <a:off x="0" y="1690690"/>
            <a:ext cx="12192000" cy="5167310"/>
          </a:xfrm>
          <a:solidFill>
            <a:srgbClr val="FFFF00"/>
          </a:solidFill>
        </p:spPr>
        <p:txBody>
          <a:bodyPr/>
          <a:lstStyle/>
          <a:p>
            <a:pPr marL="0" indent="0" algn="ctr">
              <a:buNone/>
            </a:pPr>
            <a:r>
              <a:rPr lang="hu-HU" sz="1000" dirty="0" smtClean="0"/>
              <a:t>.</a:t>
            </a:r>
          </a:p>
          <a:p>
            <a:pPr marL="0" indent="0" algn="ctr">
              <a:buNone/>
            </a:pPr>
            <a:r>
              <a:rPr lang="hu-HU" sz="8000" b="1" dirty="0" smtClean="0"/>
              <a:t>Tisztelt</a:t>
            </a:r>
            <a:endParaRPr lang="hu-HU" sz="8000" b="1" dirty="0"/>
          </a:p>
          <a:p>
            <a:pPr marL="0" indent="0" algn="ctr">
              <a:buNone/>
            </a:pPr>
            <a:r>
              <a:rPr lang="hu-HU" sz="8000" b="1" dirty="0" smtClean="0"/>
              <a:t>PRESBITER</a:t>
            </a:r>
            <a:endParaRPr lang="hu-HU" sz="8000" b="1" dirty="0"/>
          </a:p>
          <a:p>
            <a:pPr marL="0" indent="0" algn="ctr">
              <a:buNone/>
            </a:pPr>
            <a:r>
              <a:rPr lang="hu-HU" sz="8000" b="1" dirty="0" smtClean="0"/>
              <a:t>TESTVÉREM</a:t>
            </a:r>
            <a:endParaRPr lang="hu-HU" sz="8000" b="1" dirty="0"/>
          </a:p>
        </p:txBody>
      </p:sp>
    </p:spTree>
    <p:extLst>
      <p:ext uri="{BB962C8B-B14F-4D97-AF65-F5344CB8AC3E}">
        <p14:creationId xmlns:p14="http://schemas.microsoft.com/office/powerpoint/2010/main" val="291434545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  PRESBITÉRIUM  -1</a:t>
            </a:r>
            <a:r>
              <a:rPr lang="hu-HU" sz="5400" b="1" dirty="0"/>
              <a:t>-</a:t>
            </a:r>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smtClean="0"/>
              <a:t>KEDVES  PRESBITER  TESTVÉREM,  </a:t>
            </a:r>
          </a:p>
          <a:p>
            <a:pPr marL="0" indent="0" algn="ctr">
              <a:buNone/>
            </a:pPr>
            <a:r>
              <a:rPr lang="hu-HU" sz="4400" b="1" dirty="0" smtClean="0"/>
              <a:t>  TE ALKOTOD </a:t>
            </a:r>
          </a:p>
          <a:p>
            <a:pPr marL="0" indent="0" algn="ctr">
              <a:buNone/>
            </a:pPr>
            <a:r>
              <a:rPr lang="hu-HU" sz="4400" b="1" dirty="0" smtClean="0"/>
              <a:t>  A  MAGYAR  REFORMÁTUS </a:t>
            </a:r>
          </a:p>
          <a:p>
            <a:pPr marL="0" indent="0" algn="ctr">
              <a:buNone/>
            </a:pPr>
            <a:r>
              <a:rPr lang="hu-HU" sz="4800" b="1" dirty="0" smtClean="0"/>
              <a:t>GYÜLEKEZET </a:t>
            </a:r>
            <a:r>
              <a:rPr lang="hu-HU" sz="4800" b="1" dirty="0"/>
              <a:t> </a:t>
            </a:r>
            <a:r>
              <a:rPr lang="hu-HU" sz="4800" b="1" dirty="0" smtClean="0"/>
              <a:t>ÉLETFÁJÁNAK  GYÖKÉRZETÉT,  </a:t>
            </a:r>
          </a:p>
          <a:p>
            <a:pPr marL="0" indent="0" algn="ctr">
              <a:buNone/>
            </a:pPr>
            <a:r>
              <a:rPr lang="hu-HU" sz="4400" b="1" dirty="0" smtClean="0"/>
              <a:t>  AMELLYEL  ISTEN  TÉGED  MEGBÍZOTT</a:t>
            </a:r>
          </a:p>
          <a:p>
            <a:pPr marL="0" indent="0" algn="ctr">
              <a:buNone/>
            </a:pPr>
            <a:r>
              <a:rPr lang="hu-HU" sz="4400" b="1" dirty="0" smtClean="0"/>
              <a:t>  ÉS  KEGYELMÉBŐL NAPONTA  TÁPLÁLJA.</a:t>
            </a:r>
            <a:endParaRPr lang="hu-HU" sz="4400" b="1" dirty="0"/>
          </a:p>
        </p:txBody>
      </p:sp>
    </p:spTree>
    <p:extLst>
      <p:ext uri="{BB962C8B-B14F-4D97-AF65-F5344CB8AC3E}">
        <p14:creationId xmlns:p14="http://schemas.microsoft.com/office/powerpoint/2010/main" val="15950727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940157"/>
          </a:xfrm>
          <a:solidFill>
            <a:srgbClr val="00FF00"/>
          </a:solidFill>
        </p:spPr>
        <p:txBody>
          <a:bodyPr>
            <a:noAutofit/>
          </a:bodyPr>
          <a:lstStyle/>
          <a:p>
            <a:pPr algn="ctr"/>
            <a:r>
              <a:rPr lang="hu-HU" sz="5400" b="1" dirty="0" smtClean="0"/>
              <a:t>A  SZOLGÁLAT   BIBLIAI   ALAPJAI</a:t>
            </a:r>
            <a:endParaRPr lang="hu-HU" sz="5400" b="1" dirty="0"/>
          </a:p>
        </p:txBody>
      </p:sp>
      <p:sp>
        <p:nvSpPr>
          <p:cNvPr id="3" name="Tartalom helye 2"/>
          <p:cNvSpPr>
            <a:spLocks noGrp="1"/>
          </p:cNvSpPr>
          <p:nvPr>
            <p:ph idx="1"/>
          </p:nvPr>
        </p:nvSpPr>
        <p:spPr>
          <a:xfrm>
            <a:off x="0" y="940158"/>
            <a:ext cx="12192000" cy="5917841"/>
          </a:xfrm>
          <a:solidFill>
            <a:srgbClr val="FFFF00"/>
          </a:solidFill>
        </p:spPr>
        <p:txBody>
          <a:bodyPr>
            <a:normAutofit fontScale="85000" lnSpcReduction="20000"/>
          </a:bodyPr>
          <a:lstStyle/>
          <a:p>
            <a:r>
              <a:rPr lang="hu-HU" sz="6000" b="1" dirty="0" smtClean="0"/>
              <a:t>1 Péter 4:10</a:t>
            </a:r>
          </a:p>
          <a:p>
            <a:r>
              <a:rPr lang="hu-HU" sz="6000" b="1" dirty="0" smtClean="0"/>
              <a:t>		</a:t>
            </a:r>
          </a:p>
          <a:p>
            <a:r>
              <a:rPr lang="hu-HU" sz="7800" b="1" dirty="0" smtClean="0"/>
              <a:t>Amilyen lelki ajándékot kaptatok,</a:t>
            </a:r>
          </a:p>
          <a:p>
            <a:r>
              <a:rPr lang="hu-HU" sz="6000" b="1" dirty="0" smtClean="0"/>
              <a:t>úgy szolgáljatok azzal egymásnak, </a:t>
            </a:r>
          </a:p>
          <a:p>
            <a:r>
              <a:rPr lang="hu-HU" sz="6000" b="1" dirty="0" smtClean="0"/>
              <a:t>mint Isten sokféle kegyelmének jó sáfárai. </a:t>
            </a:r>
          </a:p>
          <a:p>
            <a:endParaRPr lang="hu-HU" sz="6000" b="1" dirty="0" smtClean="0"/>
          </a:p>
          <a:p>
            <a:endParaRPr lang="hu-HU" sz="6000" dirty="0" smtClean="0"/>
          </a:p>
          <a:p>
            <a:r>
              <a:rPr lang="hu-HU" sz="4700" dirty="0" smtClean="0"/>
              <a:t>(</a:t>
            </a:r>
            <a:r>
              <a:rPr lang="hu-HU" sz="4700" dirty="0"/>
              <a:t>S</a:t>
            </a:r>
            <a:r>
              <a:rPr lang="hu-HU" sz="4700" dirty="0" smtClean="0"/>
              <a:t>zöveg idézet a 2014-ben kiadott revideált Bibliából</a:t>
            </a:r>
            <a:r>
              <a:rPr lang="hu-HU" sz="4700" dirty="0"/>
              <a:t>)</a:t>
            </a:r>
          </a:p>
        </p:txBody>
      </p:sp>
    </p:spTree>
    <p:extLst>
      <p:ext uri="{BB962C8B-B14F-4D97-AF65-F5344CB8AC3E}">
        <p14:creationId xmlns:p14="http://schemas.microsoft.com/office/powerpoint/2010/main" val="3831110481"/>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-2-</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algn="ctr"/>
            <a:r>
              <a:rPr lang="hu-HU" sz="4400" b="1" dirty="0" smtClean="0"/>
              <a:t>HA A GYERMEKKORI CSALÁDODBAN  ÉDESAPÁD/ÉDESANYÁD IGAZ  HITŰ  REFORMÁTUS PÉLDÁVAL JÁRT  ELŐTTED, </a:t>
            </a:r>
          </a:p>
          <a:p>
            <a:pPr algn="ctr"/>
            <a:r>
              <a:rPr lang="hu-HU" sz="4400" b="1" dirty="0" smtClean="0"/>
              <a:t>AKKOR A TE ÁLTALAD  ALAPÍTOTT CSALÁDODBAN  ISTEN  KEGYELMÉBŐL  </a:t>
            </a:r>
          </a:p>
          <a:p>
            <a:pPr algn="ctr"/>
            <a:r>
              <a:rPr lang="hu-HU" sz="4400" b="1" dirty="0" smtClean="0"/>
              <a:t>TE  IS  KÉPES  LEHETSZ  AZ  IGAZ  HITŰ  REFORMÁTUS  PÉLDÁDDAL  ELÖL JÁRNI. </a:t>
            </a:r>
          </a:p>
        </p:txBody>
      </p:sp>
    </p:spTree>
    <p:extLst>
      <p:ext uri="{BB962C8B-B14F-4D97-AF65-F5344CB8AC3E}">
        <p14:creationId xmlns:p14="http://schemas.microsoft.com/office/powerpoint/2010/main" val="3119246998"/>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-3-</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endParaRPr lang="hu-HU" sz="4400" b="1" dirty="0" smtClean="0"/>
          </a:p>
          <a:p>
            <a:pPr algn="ctr"/>
            <a:r>
              <a:rPr lang="hu-HU" sz="4400" b="1" dirty="0" smtClean="0"/>
              <a:t>A TE CSALÁDOD  A  MAGYAR  REFORMÁTUS  GYÜLEKEZET  MINTAPÉLDÁNYA. </a:t>
            </a:r>
          </a:p>
          <a:p>
            <a:pPr algn="ctr"/>
            <a:r>
              <a:rPr lang="hu-HU" sz="4400" b="1" dirty="0" smtClean="0"/>
              <a:t>CSALÁDOD  ÉLETVITELE  KÉPVISELI AZ  EGYÉRTELMŰ  </a:t>
            </a:r>
            <a:r>
              <a:rPr lang="hu-HU" sz="4400" b="1" dirty="0"/>
              <a:t>ÉLET  </a:t>
            </a:r>
            <a:r>
              <a:rPr lang="hu-HU" sz="4400" b="1" dirty="0" smtClean="0"/>
              <a:t>MODELLJÉT:  ÉLŐ </a:t>
            </a:r>
            <a:r>
              <a:rPr lang="hu-HU" sz="4400" b="1" dirty="0"/>
              <a:t>HITTEL,  </a:t>
            </a:r>
            <a:r>
              <a:rPr lang="hu-HU" sz="4400" b="1" dirty="0" smtClean="0"/>
              <a:t>SZÓBAN </a:t>
            </a:r>
            <a:r>
              <a:rPr lang="hu-HU" sz="4400" b="1" dirty="0"/>
              <a:t>ÉS ÉLETVITELBEN,  </a:t>
            </a:r>
            <a:r>
              <a:rPr lang="hu-HU" sz="4400" b="1" dirty="0" smtClean="0"/>
              <a:t>MAGATARTÁSSAL</a:t>
            </a:r>
            <a:r>
              <a:rPr lang="hu-HU" sz="4400" b="1" dirty="0"/>
              <a:t>, </a:t>
            </a:r>
            <a:r>
              <a:rPr lang="hu-HU" sz="4400" b="1" dirty="0" smtClean="0"/>
              <a:t>KIÁLLÁSSAL  </a:t>
            </a:r>
            <a:r>
              <a:rPr lang="hu-HU" sz="4400" b="1" dirty="0"/>
              <a:t>ÉS  </a:t>
            </a:r>
            <a:r>
              <a:rPr lang="hu-HU" sz="4400" b="1" dirty="0" smtClean="0"/>
              <a:t>HELYTÁLLÁSSAL.</a:t>
            </a:r>
          </a:p>
          <a:p>
            <a:pPr marL="0" indent="0" algn="ctr">
              <a:buNone/>
            </a:pPr>
            <a:r>
              <a:rPr lang="hu-HU" sz="4400" b="1" dirty="0" smtClean="0"/>
              <a:t> </a:t>
            </a:r>
          </a:p>
        </p:txBody>
      </p:sp>
    </p:spTree>
    <p:extLst>
      <p:ext uri="{BB962C8B-B14F-4D97-AF65-F5344CB8AC3E}">
        <p14:creationId xmlns:p14="http://schemas.microsoft.com/office/powerpoint/2010/main" val="3547995378"/>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-4-</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1000" dirty="0" smtClean="0"/>
              <a:t>. </a:t>
            </a:r>
          </a:p>
          <a:p>
            <a:pPr marL="0" indent="0" algn="ctr">
              <a:buNone/>
            </a:pPr>
            <a:r>
              <a:rPr lang="hu-HU" sz="8000" b="1" dirty="0" smtClean="0"/>
              <a:t>TISZTELT  PRESBITÉRIUM,</a:t>
            </a:r>
          </a:p>
          <a:p>
            <a:pPr marL="0" indent="0" algn="ctr">
              <a:buNone/>
            </a:pPr>
            <a:r>
              <a:rPr lang="hu-HU" sz="4400" b="1" dirty="0"/>
              <a:t> </a:t>
            </a:r>
            <a:r>
              <a:rPr lang="hu-HU" sz="4400" b="1" dirty="0" smtClean="0"/>
              <a:t> TI ALKOTJÁTOK  </a:t>
            </a:r>
          </a:p>
          <a:p>
            <a:pPr marL="0" indent="0" algn="ctr">
              <a:buNone/>
            </a:pPr>
            <a:r>
              <a:rPr lang="hu-HU" sz="4400" b="1" dirty="0"/>
              <a:t> </a:t>
            </a:r>
            <a:r>
              <a:rPr lang="hu-HU" sz="4400" b="1" dirty="0" smtClean="0"/>
              <a:t> A  MAGYAR  REFORMÁTUS  </a:t>
            </a:r>
          </a:p>
          <a:p>
            <a:pPr marL="0" indent="0" algn="ctr">
              <a:buNone/>
            </a:pPr>
            <a:r>
              <a:rPr lang="hu-HU" sz="6000" b="1" dirty="0" smtClean="0"/>
              <a:t>GYÜLEKEZET  ÉLETFÁJÁNAK   </a:t>
            </a:r>
            <a:r>
              <a:rPr lang="hu-HU" sz="9600" b="1" dirty="0" smtClean="0"/>
              <a:t>TÖRZSÉT.</a:t>
            </a:r>
          </a:p>
        </p:txBody>
      </p:sp>
    </p:spTree>
    <p:extLst>
      <p:ext uri="{BB962C8B-B14F-4D97-AF65-F5344CB8AC3E}">
        <p14:creationId xmlns:p14="http://schemas.microsoft.com/office/powerpoint/2010/main" val="2384938248"/>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-5-</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smtClean="0"/>
              <a:t>HA  A  PRESBITÉRIUM  MINDEN  TAGJA  </a:t>
            </a:r>
          </a:p>
          <a:p>
            <a:pPr marL="0" indent="0" algn="ctr">
              <a:buNone/>
            </a:pPr>
            <a:r>
              <a:rPr lang="hu-HU" sz="4400" b="1" dirty="0" smtClean="0"/>
              <a:t>JÉZUS  KRISZTUST </a:t>
            </a:r>
          </a:p>
          <a:p>
            <a:pPr marL="0" indent="0" algn="ctr">
              <a:buNone/>
            </a:pPr>
            <a:r>
              <a:rPr lang="hu-HU" sz="4400" b="1" dirty="0" smtClean="0"/>
              <a:t>A  MEGVÁLTÓJÁNAK  FOGJA TARTANI, </a:t>
            </a:r>
            <a:endParaRPr lang="hu-HU" sz="4400" b="1" dirty="0"/>
          </a:p>
          <a:p>
            <a:pPr marL="0" indent="0" algn="ctr">
              <a:buNone/>
            </a:pPr>
            <a:r>
              <a:rPr lang="hu-HU" sz="4400" b="1" dirty="0" smtClean="0"/>
              <a:t>AKKOR  HITÜK  ÁLTAL   AZ  ÉLETFA GYÖKEREI  </a:t>
            </a:r>
          </a:p>
          <a:p>
            <a:pPr marL="0" indent="0" algn="ctr">
              <a:buNone/>
            </a:pPr>
            <a:r>
              <a:rPr lang="hu-HU" sz="4400" b="1" dirty="0" smtClean="0"/>
              <a:t>OLYAN SZILÁRDAN  FOGJÁK  TARTANI  A  TÖRZSET, HOGY  KÉPES  LESZ  ELLENÁLLNI  </a:t>
            </a:r>
          </a:p>
          <a:p>
            <a:pPr marL="0" indent="0" algn="ctr">
              <a:buNone/>
            </a:pPr>
            <a:r>
              <a:rPr lang="hu-HU" sz="4400" b="1" dirty="0" smtClean="0"/>
              <a:t>MINDEN  MEGPRÓBÁLTATÁSNAK.</a:t>
            </a:r>
          </a:p>
        </p:txBody>
      </p:sp>
    </p:spTree>
    <p:extLst>
      <p:ext uri="{BB962C8B-B14F-4D97-AF65-F5344CB8AC3E}">
        <p14:creationId xmlns:p14="http://schemas.microsoft.com/office/powerpoint/2010/main" val="214665521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-6-</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algn="ctr"/>
            <a:r>
              <a:rPr lang="hu-HU" sz="4400" b="1" dirty="0" smtClean="0"/>
              <a:t>A  FELVIDÉKI  MAGYARSÁG ÉS A REFORMÁTUSSÁG CSÜGGEDÉSE, HITETLENKEDÉSE  ÉS  HITETLENSÉGE A  MÚLTBAN ÉS A JELENBEN IS ÉGBE KIÁLT. </a:t>
            </a:r>
          </a:p>
          <a:p>
            <a:pPr algn="ctr"/>
            <a:endParaRPr lang="hu-HU" sz="4400" b="1" dirty="0" smtClean="0"/>
          </a:p>
          <a:p>
            <a:pPr algn="ctr"/>
            <a:r>
              <a:rPr lang="hu-HU" sz="4400" b="1" dirty="0"/>
              <a:t>A</a:t>
            </a:r>
            <a:r>
              <a:rPr lang="hu-HU" sz="4400" b="1" dirty="0" smtClean="0"/>
              <a:t>KKOR ISTEN HARAGJA  LECSAPOTT  A  MAGYAR REFORMÁTUSOKRA IS, AKIKET AZ  1., 2. VILÁGHÁBORÚ, 1920 ÉS 1945-47 ESEMÉNYEI MEGTIZEDELTEK.</a:t>
            </a:r>
          </a:p>
        </p:txBody>
      </p:sp>
    </p:spTree>
    <p:extLst>
      <p:ext uri="{BB962C8B-B14F-4D97-AF65-F5344CB8AC3E}">
        <p14:creationId xmlns:p14="http://schemas.microsoft.com/office/powerpoint/2010/main" val="1279051699"/>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-7-</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4400" b="1" dirty="0" smtClean="0"/>
              <a:t>AKKOR ISTEN HARAGJA  SOK  HELYEN  NAGYON NAGY VOLT. </a:t>
            </a:r>
          </a:p>
          <a:p>
            <a:r>
              <a:rPr lang="hu-HU" sz="4400" b="1" dirty="0" smtClean="0"/>
              <a:t>SOK  REFORMÁTUS  CSALÁD  ÉLETFÁJÁT GYÖKERESTŐL  KITÉPTE,</a:t>
            </a:r>
          </a:p>
          <a:p>
            <a:r>
              <a:rPr lang="hu-HU" sz="4400" b="1" dirty="0" smtClean="0"/>
              <a:t>MERT  EGY  IDEIG  VAGY NEM TERMETT  </a:t>
            </a:r>
          </a:p>
          <a:p>
            <a:pPr marL="0" indent="0">
              <a:buNone/>
            </a:pPr>
            <a:r>
              <a:rPr lang="hu-HU" sz="4400" b="1" dirty="0"/>
              <a:t> </a:t>
            </a:r>
            <a:r>
              <a:rPr lang="hu-HU" sz="4400" b="1" dirty="0" smtClean="0"/>
              <a:t> ISTENNEK TETSZŐ  GYÜMÖLCSÖT, </a:t>
            </a:r>
          </a:p>
          <a:p>
            <a:r>
              <a:rPr lang="hu-HU" sz="4400" b="1" dirty="0" smtClean="0"/>
              <a:t>VAGY MÁS CÉLJA VOLT A CSALÁDOKKAL.</a:t>
            </a:r>
          </a:p>
        </p:txBody>
      </p:sp>
    </p:spTree>
    <p:extLst>
      <p:ext uri="{BB962C8B-B14F-4D97-AF65-F5344CB8AC3E}">
        <p14:creationId xmlns:p14="http://schemas.microsoft.com/office/powerpoint/2010/main" val="228462483"/>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-8-</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4400" b="1" dirty="0" smtClean="0"/>
              <a:t>HA  PEDIG VÁLLALJUK  ISTEN  ÁLDÁSÁT, </a:t>
            </a:r>
          </a:p>
          <a:p>
            <a:pPr marL="0" indent="0">
              <a:buNone/>
            </a:pPr>
            <a:r>
              <a:rPr lang="hu-HU" sz="4400" b="1" dirty="0"/>
              <a:t> </a:t>
            </a:r>
            <a:r>
              <a:rPr lang="hu-HU" sz="4400" b="1" dirty="0" smtClean="0"/>
              <a:t> KRISZTUS SZERETETÉT, ERŐS HITÜNK </a:t>
            </a:r>
          </a:p>
          <a:p>
            <a:pPr marL="0" indent="0">
              <a:buNone/>
            </a:pPr>
            <a:r>
              <a:rPr lang="hu-HU" sz="4400" b="1" dirty="0" smtClean="0"/>
              <a:t>  GYÜMÖLCSEKÉNT A GYERMEKÁLDÁST, </a:t>
            </a:r>
          </a:p>
          <a:p>
            <a:pPr marL="0" indent="0">
              <a:buNone/>
            </a:pPr>
            <a:r>
              <a:rPr lang="hu-HU" sz="4400" b="1" dirty="0"/>
              <a:t> </a:t>
            </a:r>
            <a:r>
              <a:rPr lang="hu-HU" sz="4400" b="1" dirty="0" smtClean="0"/>
              <a:t> AKKOR  AZ ÉLETFA EGÉSZSÉGES GYÖKEREI  ÉS  </a:t>
            </a:r>
          </a:p>
          <a:p>
            <a:pPr marL="0" indent="0">
              <a:buNone/>
            </a:pPr>
            <a:r>
              <a:rPr lang="hu-HU" sz="4400" b="1" dirty="0"/>
              <a:t> </a:t>
            </a:r>
            <a:r>
              <a:rPr lang="hu-HU" sz="4400" b="1" dirty="0" smtClean="0"/>
              <a:t> A  SZILÁRD TÖRZS  JÓL  FOGJA TARTANI  AZ  </a:t>
            </a:r>
          </a:p>
          <a:p>
            <a:pPr marL="0" indent="0">
              <a:buNone/>
            </a:pPr>
            <a:r>
              <a:rPr lang="hu-HU" sz="4400" b="1" dirty="0"/>
              <a:t> </a:t>
            </a:r>
            <a:r>
              <a:rPr lang="hu-HU" sz="4400" b="1" dirty="0" smtClean="0"/>
              <a:t> ÁGAKAT  ÉS  LEVELEKET,  AMELYEKEN  LÉLEGZIK, </a:t>
            </a:r>
          </a:p>
          <a:p>
            <a:pPr marL="0" indent="0">
              <a:buNone/>
            </a:pPr>
            <a:r>
              <a:rPr lang="hu-HU" sz="4400" b="1" dirty="0"/>
              <a:t> </a:t>
            </a:r>
            <a:r>
              <a:rPr lang="hu-HU" sz="4400" b="1" dirty="0" smtClean="0"/>
              <a:t> ÉS  AZ  ÉLETET  ÉS  JÖVŐT  JELKÉPEZI.</a:t>
            </a:r>
          </a:p>
        </p:txBody>
      </p:sp>
    </p:spTree>
    <p:extLst>
      <p:ext uri="{BB962C8B-B14F-4D97-AF65-F5344CB8AC3E}">
        <p14:creationId xmlns:p14="http://schemas.microsoft.com/office/powerpoint/2010/main" val="2027185443"/>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-9-</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endParaRPr lang="hu-HU" sz="4400" b="1" dirty="0" smtClean="0"/>
          </a:p>
          <a:p>
            <a:r>
              <a:rPr lang="hu-HU" sz="4400" b="1" dirty="0" smtClean="0"/>
              <a:t>TISZTELT PRESBITER  TESTVÉREM, KÉREM, </a:t>
            </a:r>
          </a:p>
          <a:p>
            <a:pPr marL="0" indent="0">
              <a:buNone/>
            </a:pPr>
            <a:r>
              <a:rPr lang="hu-HU" sz="4400" b="1" dirty="0"/>
              <a:t> </a:t>
            </a:r>
            <a:r>
              <a:rPr lang="hu-HU" sz="4400" b="1" dirty="0" smtClean="0"/>
              <a:t> HOZZA  MEG  ÉLETMENTŐ  HATÁROZATAIT. </a:t>
            </a:r>
          </a:p>
          <a:p>
            <a:endParaRPr lang="hu-HU" sz="4400" b="1" dirty="0" smtClean="0"/>
          </a:p>
          <a:p>
            <a:r>
              <a:rPr lang="hu-HU" sz="4400" b="1" dirty="0" smtClean="0"/>
              <a:t>PRESBITERKÉNT OTTHON IS TÖLTSE BE </a:t>
            </a:r>
          </a:p>
          <a:p>
            <a:pPr marL="0" indent="0">
              <a:buNone/>
            </a:pPr>
            <a:r>
              <a:rPr lang="hu-HU" sz="4400" b="1" dirty="0"/>
              <a:t> </a:t>
            </a:r>
            <a:r>
              <a:rPr lang="hu-HU" sz="4400" b="1" dirty="0" smtClean="0"/>
              <a:t> A CSALÁDFŐ  TISZTSÉGET! </a:t>
            </a:r>
          </a:p>
        </p:txBody>
      </p:sp>
    </p:spTree>
    <p:extLst>
      <p:ext uri="{BB962C8B-B14F-4D97-AF65-F5344CB8AC3E}">
        <p14:creationId xmlns:p14="http://schemas.microsoft.com/office/powerpoint/2010/main" val="2212477792"/>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-10-</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4400" b="1" dirty="0" smtClean="0"/>
              <a:t>MAGYAR  NYELVEN  MEGVALLOTT </a:t>
            </a:r>
          </a:p>
          <a:p>
            <a:pPr marL="0" indent="0">
              <a:buNone/>
            </a:pPr>
            <a:r>
              <a:rPr lang="hu-HU" sz="4400" b="1" dirty="0"/>
              <a:t> </a:t>
            </a:r>
            <a:r>
              <a:rPr lang="hu-HU" sz="4400" b="1" dirty="0" smtClean="0"/>
              <a:t> REFORMÁTUS  HITED MEGTARTÁSÁRA </a:t>
            </a:r>
          </a:p>
          <a:p>
            <a:pPr marL="0" indent="0">
              <a:buNone/>
            </a:pPr>
            <a:r>
              <a:rPr lang="hu-HU" sz="4400" b="1" dirty="0"/>
              <a:t> </a:t>
            </a:r>
            <a:r>
              <a:rPr lang="hu-HU" sz="4400" b="1" dirty="0" smtClean="0"/>
              <a:t> HA GYÖNGÉNEK ÉRZED MAGAD, </a:t>
            </a:r>
          </a:p>
          <a:p>
            <a:pPr marL="0" indent="0">
              <a:buNone/>
            </a:pPr>
            <a:r>
              <a:rPr lang="hu-HU" sz="4400" b="1" dirty="0"/>
              <a:t> </a:t>
            </a:r>
            <a:r>
              <a:rPr lang="hu-HU" sz="4400" b="1" dirty="0" smtClean="0"/>
              <a:t> IMÁDKOZZÁL ÉS KITARTÓAN KÉRJED </a:t>
            </a:r>
          </a:p>
          <a:p>
            <a:pPr marL="0" indent="0">
              <a:buNone/>
            </a:pPr>
            <a:r>
              <a:rPr lang="hu-HU" sz="4400" b="1" dirty="0"/>
              <a:t> </a:t>
            </a:r>
            <a:r>
              <a:rPr lang="hu-HU" sz="4400" b="1" dirty="0" smtClean="0"/>
              <a:t> A SZENTLÉLEK AJÁNDÉKÁT,  </a:t>
            </a:r>
          </a:p>
          <a:p>
            <a:pPr marL="0" indent="0">
              <a:buNone/>
            </a:pPr>
            <a:r>
              <a:rPr lang="hu-HU" sz="4400" b="1" dirty="0"/>
              <a:t> </a:t>
            </a:r>
            <a:r>
              <a:rPr lang="hu-HU" sz="4400" b="1" dirty="0" smtClean="0"/>
              <a:t> A HITED MEGERŐSÍTÉSÉT, </a:t>
            </a:r>
          </a:p>
          <a:p>
            <a:pPr marL="0" indent="0">
              <a:buNone/>
            </a:pPr>
            <a:r>
              <a:rPr lang="hu-HU" sz="4400" b="1" dirty="0"/>
              <a:t> </a:t>
            </a:r>
            <a:r>
              <a:rPr lang="hu-HU" sz="4400" b="1" dirty="0" smtClean="0"/>
              <a:t> A CSALÁDI  KÜLDETÉSED  MEGERŐSÍTÉSÉT. </a:t>
            </a:r>
          </a:p>
        </p:txBody>
      </p:sp>
    </p:spTree>
    <p:extLst>
      <p:ext uri="{BB962C8B-B14F-4D97-AF65-F5344CB8AC3E}">
        <p14:creationId xmlns:p14="http://schemas.microsoft.com/office/powerpoint/2010/main" val="2873673454"/>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-11-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5400" b="1" dirty="0" smtClean="0"/>
              <a:t>HA  KITARTÓAN  </a:t>
            </a:r>
          </a:p>
          <a:p>
            <a:pPr marL="0" indent="0" algn="ctr">
              <a:buNone/>
            </a:pPr>
            <a:r>
              <a:rPr lang="hu-HU" sz="5400" b="1" dirty="0" smtClean="0"/>
              <a:t>ÉS  ŐSZINTE  BŰNBÁNATTAL </a:t>
            </a:r>
          </a:p>
          <a:p>
            <a:pPr marL="0" indent="0" algn="ctr">
              <a:buNone/>
            </a:pPr>
            <a:r>
              <a:rPr lang="hu-HU" sz="5400" b="1" dirty="0" smtClean="0"/>
              <a:t>KOPOGTATSZ TEREMTŐ ISTENED AJTAJÁN, </a:t>
            </a:r>
          </a:p>
          <a:p>
            <a:pPr marL="0" indent="0" algn="ctr">
              <a:buNone/>
            </a:pPr>
            <a:r>
              <a:rPr lang="hu-HU" sz="5400" b="1" dirty="0" smtClean="0"/>
              <a:t>  AKKOR  JÉZUS  KRISZTUS  FOGJA  KINYÚJTANI  A  NEKED  SEGÍTŐ  KEZÉT.</a:t>
            </a:r>
          </a:p>
        </p:txBody>
      </p:sp>
    </p:spTree>
    <p:extLst>
      <p:ext uri="{BB962C8B-B14F-4D97-AF65-F5344CB8AC3E}">
        <p14:creationId xmlns:p14="http://schemas.microsoft.com/office/powerpoint/2010/main" val="33696904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940157"/>
          </a:xfrm>
          <a:solidFill>
            <a:srgbClr val="00FF00"/>
          </a:solidFill>
        </p:spPr>
        <p:txBody>
          <a:bodyPr>
            <a:noAutofit/>
          </a:bodyPr>
          <a:lstStyle/>
          <a:p>
            <a:pPr algn="ctr"/>
            <a:r>
              <a:rPr lang="hu-HU" sz="5400" b="1" dirty="0" smtClean="0"/>
              <a:t>A  SZOLGÁLAT   BIBLIAI   ALAPJAI</a:t>
            </a:r>
            <a:endParaRPr lang="hu-HU" sz="5400" b="1" dirty="0"/>
          </a:p>
        </p:txBody>
      </p:sp>
      <p:sp>
        <p:nvSpPr>
          <p:cNvPr id="3" name="Tartalom helye 2"/>
          <p:cNvSpPr>
            <a:spLocks noGrp="1"/>
          </p:cNvSpPr>
          <p:nvPr>
            <p:ph idx="1"/>
          </p:nvPr>
        </p:nvSpPr>
        <p:spPr>
          <a:xfrm>
            <a:off x="0" y="940158"/>
            <a:ext cx="12192000" cy="5917841"/>
          </a:xfrm>
          <a:solidFill>
            <a:srgbClr val="FFFF00"/>
          </a:solidFill>
        </p:spPr>
        <p:txBody>
          <a:bodyPr>
            <a:normAutofit fontScale="55000" lnSpcReduction="20000"/>
          </a:bodyPr>
          <a:lstStyle/>
          <a:p>
            <a:r>
              <a:rPr lang="hu-HU" sz="7700" b="1" dirty="0" smtClean="0"/>
              <a:t>1 Péter 4:11</a:t>
            </a:r>
          </a:p>
          <a:p>
            <a:r>
              <a:rPr lang="hu-HU" sz="7700" b="1" dirty="0" smtClean="0"/>
              <a:t>		</a:t>
            </a:r>
          </a:p>
          <a:p>
            <a:r>
              <a:rPr lang="hu-HU" sz="12000" b="1" dirty="0" smtClean="0"/>
              <a:t>Ha valaki prédikál</a:t>
            </a:r>
            <a:r>
              <a:rPr lang="hu-HU" sz="10600" b="1" dirty="0" smtClean="0"/>
              <a:t>, </a:t>
            </a:r>
          </a:p>
          <a:p>
            <a:r>
              <a:rPr lang="hu-HU" sz="6000" b="1" dirty="0" smtClean="0"/>
              <a:t>úgy mondja szavait, mint Isten igéit,</a:t>
            </a:r>
          </a:p>
          <a:p>
            <a:r>
              <a:rPr lang="hu-HU" sz="6000" b="1" dirty="0" smtClean="0"/>
              <a:t> </a:t>
            </a:r>
          </a:p>
          <a:p>
            <a:r>
              <a:rPr lang="hu-HU" sz="12000" b="1" dirty="0" smtClean="0"/>
              <a:t>ha valaki szolgál</a:t>
            </a:r>
            <a:r>
              <a:rPr lang="hu-HU" sz="6000" b="1" dirty="0" smtClean="0"/>
              <a:t>, </a:t>
            </a:r>
          </a:p>
          <a:p>
            <a:r>
              <a:rPr lang="hu-HU" sz="6000" b="1" dirty="0" smtClean="0"/>
              <a:t>úgy szolgáljon, mint aki az Istentől kapott erővel végzi, </a:t>
            </a:r>
          </a:p>
          <a:p>
            <a:r>
              <a:rPr lang="hu-HU" sz="6000" b="1" dirty="0" smtClean="0"/>
              <a:t>hogy mindenkor Isten dicsőíttessék Jézus Krisztus által.</a:t>
            </a:r>
            <a:r>
              <a:rPr lang="hu-HU" sz="6000" b="1" dirty="0"/>
              <a:t>	</a:t>
            </a:r>
            <a:endParaRPr lang="hu-HU" sz="6000" b="1" dirty="0" smtClean="0"/>
          </a:p>
          <a:p>
            <a:endParaRPr lang="hu-HU" sz="6000" dirty="0" smtClean="0"/>
          </a:p>
          <a:p>
            <a:r>
              <a:rPr lang="hu-HU" sz="5700" dirty="0" smtClean="0"/>
              <a:t>(</a:t>
            </a:r>
            <a:r>
              <a:rPr lang="hu-HU" sz="5700" dirty="0"/>
              <a:t>S</a:t>
            </a:r>
            <a:r>
              <a:rPr lang="hu-HU" sz="5700" dirty="0" smtClean="0"/>
              <a:t>zöveg idézet a 2014-ben kiadott revideált Bibliából</a:t>
            </a:r>
            <a:r>
              <a:rPr lang="hu-HU" sz="5700" dirty="0"/>
              <a:t>)</a:t>
            </a:r>
          </a:p>
        </p:txBody>
      </p:sp>
    </p:spTree>
    <p:extLst>
      <p:ext uri="{BB962C8B-B14F-4D97-AF65-F5344CB8AC3E}">
        <p14:creationId xmlns:p14="http://schemas.microsoft.com/office/powerpoint/2010/main" val="3669650220"/>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-12-</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KÉRLEK, VEGYED TUDOMÁSUL, </a:t>
            </a:r>
          </a:p>
          <a:p>
            <a:pPr marL="0" indent="0" algn="ctr">
              <a:buNone/>
            </a:pPr>
            <a:r>
              <a:rPr lang="hu-HU" sz="4000" b="1" dirty="0"/>
              <a:t> </a:t>
            </a:r>
            <a:r>
              <a:rPr lang="hu-HU" sz="4000" b="1" dirty="0" smtClean="0"/>
              <a:t> MINÉL  KEVESEBB  REFORMÁTUS  PRESBITER   </a:t>
            </a:r>
          </a:p>
          <a:p>
            <a:pPr marL="0" indent="0" algn="ctr">
              <a:buNone/>
            </a:pPr>
            <a:r>
              <a:rPr lang="hu-HU" sz="4000" b="1" dirty="0"/>
              <a:t> </a:t>
            </a:r>
            <a:r>
              <a:rPr lang="hu-HU" sz="4000" b="1" dirty="0" smtClean="0"/>
              <a:t> RENDELKEZIK  MEGTARTÓ  ÉLŐ  HITTEL, </a:t>
            </a:r>
          </a:p>
          <a:p>
            <a:pPr marL="0" indent="0" algn="ctr">
              <a:buNone/>
            </a:pPr>
            <a:r>
              <a:rPr lang="hu-HU" sz="4000" b="1" dirty="0" smtClean="0"/>
              <a:t>ÉS  A  FELVIDÉKI  MAGYAR  REFORMÁTUS  </a:t>
            </a:r>
            <a:r>
              <a:rPr lang="hu-HU" sz="4000" b="1" dirty="0"/>
              <a:t>NEMZETI ÖNTUDAT  </a:t>
            </a:r>
            <a:r>
              <a:rPr lang="hu-HU" sz="4000" b="1" dirty="0" smtClean="0"/>
              <a:t>ÉRTÉKÉVEL,</a:t>
            </a:r>
          </a:p>
          <a:p>
            <a:pPr marL="0" indent="0" algn="ctr">
              <a:buNone/>
            </a:pPr>
            <a:r>
              <a:rPr lang="hu-HU" sz="4000" b="1" dirty="0" smtClean="0"/>
              <a:t>ANNÁL  NAGYOBB  VESZÉLYBE  SODRÓDNAK</a:t>
            </a:r>
          </a:p>
          <a:p>
            <a:pPr marL="0" indent="0" algn="ctr">
              <a:buNone/>
            </a:pPr>
            <a:r>
              <a:rPr lang="hu-HU" sz="4000" b="1" dirty="0" smtClean="0"/>
              <a:t>A FELVIDÉKI  MAGYAR  REFORMÁTUSSÁG </a:t>
            </a:r>
          </a:p>
          <a:p>
            <a:pPr marL="0" indent="0" algn="ctr">
              <a:buNone/>
            </a:pPr>
            <a:r>
              <a:rPr lang="hu-HU" sz="4000" b="1" dirty="0" smtClean="0"/>
              <a:t>VÉGVÁRAI.</a:t>
            </a:r>
          </a:p>
        </p:txBody>
      </p:sp>
    </p:spTree>
    <p:extLst>
      <p:ext uri="{BB962C8B-B14F-4D97-AF65-F5344CB8AC3E}">
        <p14:creationId xmlns:p14="http://schemas.microsoft.com/office/powerpoint/2010/main" val="3823319121"/>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-13-</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algn="ctr"/>
            <a:r>
              <a:rPr lang="hu-HU" sz="4400" b="1" dirty="0" smtClean="0"/>
              <a:t>MA, MÉG ISTEN KEGYELMÉBŐL, </a:t>
            </a:r>
          </a:p>
          <a:p>
            <a:pPr marL="0" indent="0" algn="ctr">
              <a:buNone/>
            </a:pPr>
            <a:r>
              <a:rPr lang="hu-HU" sz="4400" b="1" dirty="0" smtClean="0"/>
              <a:t>  A JÓ GYÜMÖLCSÖT  TERMŐ  PRESBITEREK  </a:t>
            </a:r>
          </a:p>
          <a:p>
            <a:pPr marL="0" indent="0" algn="ctr">
              <a:buNone/>
            </a:pPr>
            <a:r>
              <a:rPr lang="hu-HU" sz="4400" b="1" dirty="0" smtClean="0"/>
              <a:t>  A  NAPI  HELYTÁLLÁSUKKAL </a:t>
            </a:r>
          </a:p>
          <a:p>
            <a:pPr marL="0" indent="0" algn="ctr">
              <a:buNone/>
            </a:pPr>
            <a:r>
              <a:rPr lang="hu-HU" sz="4400" b="1" dirty="0"/>
              <a:t> </a:t>
            </a:r>
            <a:r>
              <a:rPr lang="hu-HU" sz="4400" b="1" dirty="0" smtClean="0"/>
              <a:t> TARTJÁK A VÉGVÁRAK  FALAINAK  ÉPSÉGÉT. </a:t>
            </a:r>
          </a:p>
          <a:p>
            <a:pPr algn="ctr"/>
            <a:r>
              <a:rPr lang="hu-HU" sz="4400" b="1" dirty="0" smtClean="0"/>
              <a:t>DE A  VÁRFALAK  MÁR NAGYON ERŐSEN MEG VANNAK REPEDEZVE.</a:t>
            </a:r>
          </a:p>
          <a:p>
            <a:pPr algn="ctr"/>
            <a:r>
              <a:rPr lang="hu-HU" sz="4400" b="1" dirty="0" smtClean="0"/>
              <a:t>AKÁR  MIKOR  KIDŐLHET A KÜLSŐ  VÁRFAL. </a:t>
            </a:r>
          </a:p>
        </p:txBody>
      </p:sp>
    </p:spTree>
    <p:extLst>
      <p:ext uri="{BB962C8B-B14F-4D97-AF65-F5344CB8AC3E}">
        <p14:creationId xmlns:p14="http://schemas.microsoft.com/office/powerpoint/2010/main" val="4149235618"/>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-14-</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buNone/>
            </a:pPr>
            <a:endParaRPr lang="hu-HU" sz="4400" b="1" dirty="0" smtClean="0"/>
          </a:p>
          <a:p>
            <a:r>
              <a:rPr lang="hu-HU" sz="4400" b="1" dirty="0" smtClean="0"/>
              <a:t>A  FELVIDÉKI MAGYAR  REFORMÁTUSSÁGNAK VAN KÜLSŐ  ÉS BELSŐ ROSSZAKARÓJA, ELLENSÉGE. </a:t>
            </a:r>
          </a:p>
          <a:p>
            <a:r>
              <a:rPr lang="hu-HU" sz="4400" b="1" dirty="0" smtClean="0"/>
              <a:t>VAN  ELLENSÉGES TÁBORA, AKI NAPONTA HAJLANDÓ  HÉTSZER  KÖRÜLJÁRNI  A  VÁRFALAT, ÉS  MEGFÚJNI  A  RIADALMAT  OKOZÓ  KÜRTÖKET.</a:t>
            </a:r>
          </a:p>
        </p:txBody>
      </p:sp>
    </p:spTree>
    <p:extLst>
      <p:ext uri="{BB962C8B-B14F-4D97-AF65-F5344CB8AC3E}">
        <p14:creationId xmlns:p14="http://schemas.microsoft.com/office/powerpoint/2010/main" val="2650031004"/>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-15-</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4400" b="1" dirty="0" smtClean="0"/>
              <a:t>AZ  ELLENSÉGÜNK  ÁLLANDÓ  JELLEGGEL  TITKOS  VAGY  NYÍLT TÁMADÁSBAN  VAN.</a:t>
            </a:r>
          </a:p>
          <a:p>
            <a:r>
              <a:rPr lang="hu-HU" sz="4400" b="1" dirty="0" smtClean="0"/>
              <a:t>CSÖNDES VAGY HANGOS HARCI KIÁLTÁSOKKAL  IJESZTGETNEK ÉS FENYEGETNEK.</a:t>
            </a:r>
          </a:p>
          <a:p>
            <a:r>
              <a:rPr lang="hu-HU" sz="4400" b="1" dirty="0" smtClean="0"/>
              <a:t>HA ELINDULNAK, VESZTÜNKRE MENNEK, MERT TUDJÁK,  HOGY  NEM VAGYUNK FELKÉSZÜLVE A VÉDŐ ÉS MEGTARTÓ HARCRA. </a:t>
            </a:r>
          </a:p>
        </p:txBody>
      </p:sp>
    </p:spTree>
    <p:extLst>
      <p:ext uri="{BB962C8B-B14F-4D97-AF65-F5344CB8AC3E}">
        <p14:creationId xmlns:p14="http://schemas.microsoft.com/office/powerpoint/2010/main" val="3072605031"/>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-16-</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4400" b="1" dirty="0" smtClean="0"/>
              <a:t>VAN  SOK PRESBITERÜNK, AKI KIFELE MAGYAR REFORMÁTUS SZINEKBE  ÖLTÖZIK, DE A SZÍVÉBEN HITETLEN.    HITETLENSÉGÉVEL  ALKALMATLAN  A HARCRA, MERT LOJALITÁSBÓL AZ ELLENFÉL IRÁNT, VAGY FÉLELEMBŐL, NETÁN KÉNYELEMBŐL, FEHÉR ZÁSZLÓVAL BÉKEMENETKÉNT TÁRGYALÓ ASZTALHOZ ÜL, AHOL  ELŐRE  ELKÉSZÍTETT  CSATÁT FELADÓ  DOKUMENTUMOT  DIKTÁLNAK RÁ.</a:t>
            </a:r>
          </a:p>
        </p:txBody>
      </p:sp>
    </p:spTree>
    <p:extLst>
      <p:ext uri="{BB962C8B-B14F-4D97-AF65-F5344CB8AC3E}">
        <p14:creationId xmlns:p14="http://schemas.microsoft.com/office/powerpoint/2010/main" val="1448099880"/>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-17-</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endParaRPr lang="hu-HU" sz="4400" b="1" dirty="0" smtClean="0"/>
          </a:p>
          <a:p>
            <a:r>
              <a:rPr lang="hu-HU" sz="4400" b="1" dirty="0" smtClean="0"/>
              <a:t>A  MEGFÁRADT, ELKESEREDETT, CSÜGGEDŐ, KÉTELKEDŐ, NETÁN HITETLEN HARCOSAINK VESZÍTHETIK EL VÉGVÁRAINKAT</a:t>
            </a:r>
            <a:r>
              <a:rPr lang="hu-HU" sz="4400" b="1" dirty="0"/>
              <a:t>,</a:t>
            </a:r>
            <a:endParaRPr lang="hu-HU" sz="4400" b="1" dirty="0" smtClean="0"/>
          </a:p>
          <a:p>
            <a:r>
              <a:rPr lang="hu-HU" sz="4400" b="1" dirty="0" smtClean="0"/>
              <a:t>ÉS AKKOR VESZÉLYBE KERÜL A VÉGVÁR, </a:t>
            </a:r>
          </a:p>
          <a:p>
            <a:pPr marL="0" indent="0">
              <a:buNone/>
            </a:pPr>
            <a:r>
              <a:rPr lang="hu-HU" sz="4400" b="1" dirty="0"/>
              <a:t> </a:t>
            </a:r>
            <a:r>
              <a:rPr lang="hu-HU" sz="4400" b="1" dirty="0" smtClean="0"/>
              <a:t> A KÖZVETLEN SZOMSZÉDOK ÉS </a:t>
            </a:r>
          </a:p>
          <a:p>
            <a:pPr marL="0" indent="0">
              <a:buNone/>
            </a:pPr>
            <a:r>
              <a:rPr lang="hu-HU" sz="4400" b="1" dirty="0"/>
              <a:t> </a:t>
            </a:r>
            <a:r>
              <a:rPr lang="hu-HU" sz="4400" b="1" dirty="0" smtClean="0"/>
              <a:t> AZ EGÉSZ  VÉGVÁRI VONAL.</a:t>
            </a:r>
          </a:p>
        </p:txBody>
      </p:sp>
    </p:spTree>
    <p:extLst>
      <p:ext uri="{BB962C8B-B14F-4D97-AF65-F5344CB8AC3E}">
        <p14:creationId xmlns:p14="http://schemas.microsoft.com/office/powerpoint/2010/main" val="2806280963"/>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-18-</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4400" b="1" dirty="0" smtClean="0"/>
              <a:t>PRESBITER TESTVÉREM, TUDOD, HOGY AZ ÁLLAM MEGKÖVETELI TŐLÜNK A TELJES LOJALITÁST. </a:t>
            </a:r>
          </a:p>
          <a:p>
            <a:r>
              <a:rPr lang="hu-HU" sz="4400" b="1" dirty="0" smtClean="0"/>
              <a:t>DE BENE</a:t>
            </a:r>
            <a:r>
              <a:rPr lang="sk-SK" sz="4400" b="1" dirty="0"/>
              <a:t>Š</a:t>
            </a:r>
            <a:r>
              <a:rPr lang="hu-HU" sz="4400" b="1" dirty="0" smtClean="0"/>
              <a:t> DEKRÉTUMI HÁBORÚS BŰNÖS JELZŐVEL EMBERI- ERKÖLCSI- NEMZETI-GAZDASÁGI- KISEMMIZÉSSEL 1945-BEN, </a:t>
            </a:r>
          </a:p>
          <a:p>
            <a:pPr marL="0" indent="0">
              <a:buNone/>
            </a:pPr>
            <a:r>
              <a:rPr lang="hu-HU" sz="4400" b="1" dirty="0"/>
              <a:t> </a:t>
            </a:r>
            <a:r>
              <a:rPr lang="hu-HU" sz="4400" b="1" dirty="0" smtClean="0"/>
              <a:t> ÉS 1990-től BURKOLT GAZDASÁGI EMBARGÓVAL </a:t>
            </a:r>
          </a:p>
          <a:p>
            <a:pPr marL="0" indent="0">
              <a:buNone/>
            </a:pPr>
            <a:r>
              <a:rPr lang="hu-HU" sz="4400" b="1" dirty="0"/>
              <a:t> </a:t>
            </a:r>
            <a:r>
              <a:rPr lang="hu-HU" sz="4400" b="1" dirty="0" smtClean="0"/>
              <a:t> SÚJTJA  A  MAGYARLAKTA VIDÉKET,</a:t>
            </a:r>
          </a:p>
          <a:p>
            <a:pPr marL="0" indent="0">
              <a:buNone/>
            </a:pPr>
            <a:r>
              <a:rPr lang="hu-HU" sz="4400" b="1" dirty="0"/>
              <a:t> </a:t>
            </a:r>
            <a:r>
              <a:rPr lang="hu-HU" sz="4400" b="1" dirty="0" smtClean="0"/>
              <a:t> MERT  EZEK  A  RÉGIÓK  MEGBÍZHATATLANOK. </a:t>
            </a:r>
          </a:p>
        </p:txBody>
      </p:sp>
    </p:spTree>
    <p:extLst>
      <p:ext uri="{BB962C8B-B14F-4D97-AF65-F5344CB8AC3E}">
        <p14:creationId xmlns:p14="http://schemas.microsoft.com/office/powerpoint/2010/main" val="1117109667"/>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-19-</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4400" b="1" dirty="0" smtClean="0"/>
              <a:t>A MINDENKORI MAGYAR KÁRTYA</a:t>
            </a:r>
          </a:p>
          <a:p>
            <a:r>
              <a:rPr lang="hu-HU" sz="4400" b="1" dirty="0" smtClean="0"/>
              <a:t>A NYELVTÖRVÉNY TILTÁSAI, UTASÍTÁSAI, SÚJTÁSAI</a:t>
            </a:r>
          </a:p>
          <a:p>
            <a:r>
              <a:rPr lang="hu-HU" sz="4400" b="1" dirty="0" smtClean="0"/>
              <a:t>A HELYSÉG NÉVTÁBLA HARC </a:t>
            </a:r>
          </a:p>
          <a:p>
            <a:r>
              <a:rPr lang="hu-HU" sz="4400" b="1" dirty="0" smtClean="0"/>
              <a:t>A MAGYAR NEVEK HASZNÁLATA </a:t>
            </a:r>
          </a:p>
          <a:p>
            <a:r>
              <a:rPr lang="hu-HU" sz="4400" b="1" dirty="0" smtClean="0"/>
              <a:t>A  2014-ben KIADOTT  SZLOVÁK  ÉRTELMEZŐ  SZÓTÁRBAN  AZ A  SZÓFORDULAT HOGY: „</a:t>
            </a:r>
            <a:r>
              <a:rPr lang="hu-HU" sz="4400" b="1" dirty="0" err="1" smtClean="0"/>
              <a:t>MAĎAR</a:t>
            </a:r>
            <a:r>
              <a:rPr lang="hu-HU" sz="4400" b="1" dirty="0" smtClean="0"/>
              <a:t>” </a:t>
            </a:r>
          </a:p>
          <a:p>
            <a:pPr marL="0" indent="0">
              <a:buNone/>
            </a:pPr>
            <a:r>
              <a:rPr lang="hu-HU" sz="4400" b="1" dirty="0"/>
              <a:t> </a:t>
            </a:r>
            <a:r>
              <a:rPr lang="hu-HU" sz="4400" b="1" dirty="0" smtClean="0"/>
              <a:t> AZ  SZÁMUNKRA MEGALÁZÓ ÉS SÉRTŐ.</a:t>
            </a:r>
          </a:p>
        </p:txBody>
      </p:sp>
    </p:spTree>
    <p:extLst>
      <p:ext uri="{BB962C8B-B14F-4D97-AF65-F5344CB8AC3E}">
        <p14:creationId xmlns:p14="http://schemas.microsoft.com/office/powerpoint/2010/main" val="280102105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-20-</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buNone/>
            </a:pPr>
            <a:r>
              <a:rPr lang="hu-HU" sz="1000" dirty="0"/>
              <a:t>.</a:t>
            </a:r>
            <a:endParaRPr lang="hu-HU" sz="1000" dirty="0" smtClean="0"/>
          </a:p>
          <a:p>
            <a:r>
              <a:rPr lang="hu-HU" sz="4400" b="1" dirty="0" smtClean="0"/>
              <a:t>A </a:t>
            </a:r>
            <a:r>
              <a:rPr lang="hu-HU" sz="4400" b="1" dirty="0"/>
              <a:t>KETTŐS </a:t>
            </a:r>
            <a:r>
              <a:rPr lang="hu-HU" sz="4400" b="1" dirty="0" smtClean="0"/>
              <a:t>ÁLLAMPOLGÁRSÁGOT TILTJA A TÖRVÉNY.</a:t>
            </a:r>
          </a:p>
          <a:p>
            <a:r>
              <a:rPr lang="hu-HU" sz="4400" b="1" dirty="0" smtClean="0"/>
              <a:t>2014-ben  </a:t>
            </a:r>
            <a:r>
              <a:rPr lang="hu-HU" sz="4400" b="1" dirty="0" err="1"/>
              <a:t>MALINA</a:t>
            </a:r>
            <a:r>
              <a:rPr lang="hu-HU" sz="4400" b="1" dirty="0"/>
              <a:t> </a:t>
            </a:r>
            <a:r>
              <a:rPr lang="hu-HU" sz="4400" b="1" dirty="0" smtClean="0"/>
              <a:t>HEDVIG BÍRÓSÁGI ÜGYE  </a:t>
            </a:r>
            <a:r>
              <a:rPr lang="hu-HU" sz="4400" b="1" dirty="0"/>
              <a:t>ÁLTAL </a:t>
            </a:r>
            <a:endParaRPr lang="hu-HU" sz="4400" b="1" dirty="0" smtClean="0"/>
          </a:p>
          <a:p>
            <a:r>
              <a:rPr lang="hu-HU" sz="4400" b="1" dirty="0" smtClean="0"/>
              <a:t>MÉG MINDIG AKTUÁLIS  </a:t>
            </a:r>
            <a:r>
              <a:rPr lang="hu-HU" sz="4400" b="1" dirty="0"/>
              <a:t>A  MAGYAR  EMBER  MEGALÁZÁSA, ZAKLATÁSA, MEGFÉLEMLÍTÉSE </a:t>
            </a:r>
            <a:r>
              <a:rPr lang="hu-HU" sz="4400" b="1" dirty="0" smtClean="0"/>
              <a:t> ÉS  ELÜLDÖZÉSE </a:t>
            </a:r>
            <a:r>
              <a:rPr lang="hu-HU" sz="4400" b="1" dirty="0"/>
              <a:t>SZÜLŐFÖLDJÉRŐL. </a:t>
            </a:r>
            <a:endParaRPr lang="hu-HU" sz="4400" b="1" dirty="0" smtClean="0"/>
          </a:p>
        </p:txBody>
      </p:sp>
    </p:spTree>
    <p:extLst>
      <p:ext uri="{BB962C8B-B14F-4D97-AF65-F5344CB8AC3E}">
        <p14:creationId xmlns:p14="http://schemas.microsoft.com/office/powerpoint/2010/main" val="4056716477"/>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-21-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buNone/>
            </a:pPr>
            <a:r>
              <a:rPr lang="hu-HU" sz="1000" dirty="0" smtClean="0"/>
              <a:t>.</a:t>
            </a:r>
          </a:p>
          <a:p>
            <a:r>
              <a:rPr lang="hu-HU" sz="4400" b="1" dirty="0" smtClean="0"/>
              <a:t>A ROSSZ AKARÓINK SZEMÉBEN A  FELVIDÉKI MAGYAR CSAK MEGTŰRT, MÉG NEM KIHALT KISSEBSÉGI TAG, ÉS MEGBÍZHATATLAN  ÁLLAMPOLGÁR.</a:t>
            </a:r>
          </a:p>
          <a:p>
            <a:r>
              <a:rPr lang="hu-HU" sz="4000" b="1" dirty="0" smtClean="0"/>
              <a:t>MÉG MINDIG A LEGJOBB MAGYAR A HALOTT MAGYAR ! </a:t>
            </a:r>
            <a:endParaRPr lang="hu-HU" sz="1000" dirty="0" smtClean="0"/>
          </a:p>
          <a:p>
            <a:r>
              <a:rPr lang="hu-HU" sz="4400" b="1" dirty="0" smtClean="0"/>
              <a:t>HA VÉLEMÉNYT VAGY KRITIKÁT MONDOK, AKKOR MÁR VESZÉLYES IS LEHETEK ÉS ZAKLATHATNAK.</a:t>
            </a:r>
            <a:endParaRPr lang="hu-HU" sz="4400" b="1" dirty="0"/>
          </a:p>
          <a:p>
            <a:endParaRPr lang="hu-HU" sz="4400" b="1" dirty="0" smtClean="0"/>
          </a:p>
          <a:p>
            <a:r>
              <a:rPr lang="hu-HU" sz="4400" b="1" dirty="0" smtClean="0"/>
              <a:t>EZ A VALÓS HELYZET SZLOVÁKIÁBAN 2014-BEN!</a:t>
            </a:r>
          </a:p>
        </p:txBody>
      </p:sp>
    </p:spTree>
    <p:extLst>
      <p:ext uri="{BB962C8B-B14F-4D97-AF65-F5344CB8AC3E}">
        <p14:creationId xmlns:p14="http://schemas.microsoft.com/office/powerpoint/2010/main" val="3699444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631064"/>
          </a:xfrm>
          <a:solidFill>
            <a:srgbClr val="00FF00"/>
          </a:solidFill>
        </p:spPr>
        <p:txBody>
          <a:bodyPr>
            <a:normAutofit fontScale="90000"/>
          </a:bodyPr>
          <a:lstStyle/>
          <a:p>
            <a:pPr algn="ctr"/>
            <a:r>
              <a:rPr lang="hu-HU" dirty="0" smtClean="0"/>
              <a:t>.</a:t>
            </a:r>
            <a:endParaRPr lang="hu-HU" dirty="0"/>
          </a:p>
        </p:txBody>
      </p:sp>
      <p:sp>
        <p:nvSpPr>
          <p:cNvPr id="3" name="Tartalom helye 2"/>
          <p:cNvSpPr>
            <a:spLocks noGrp="1"/>
          </p:cNvSpPr>
          <p:nvPr>
            <p:ph idx="1"/>
          </p:nvPr>
        </p:nvSpPr>
        <p:spPr>
          <a:xfrm>
            <a:off x="0" y="631065"/>
            <a:ext cx="12192000" cy="6226935"/>
          </a:xfrm>
          <a:solidFill>
            <a:srgbClr val="66FF33"/>
          </a:solidFill>
        </p:spPr>
        <p:txBody>
          <a:bodyPr>
            <a:normAutofit fontScale="92500"/>
          </a:bodyPr>
          <a:lstStyle/>
          <a:p>
            <a:pPr marL="0" indent="0" algn="ctr">
              <a:buNone/>
            </a:pPr>
            <a:r>
              <a:rPr lang="hu-HU" sz="1000" dirty="0" smtClean="0"/>
              <a:t>.</a:t>
            </a:r>
          </a:p>
          <a:p>
            <a:pPr marL="0" indent="0" algn="ctr">
              <a:buNone/>
            </a:pPr>
            <a:r>
              <a:rPr lang="hu-HU" sz="8000" b="1" dirty="0" smtClean="0"/>
              <a:t>A PRESBITERI   TISZTSÉG   VISELÉSE  és  BETÖLTÉSE</a:t>
            </a:r>
          </a:p>
          <a:p>
            <a:pPr marL="0" indent="0" algn="ctr">
              <a:buNone/>
            </a:pPr>
            <a:r>
              <a:rPr lang="hu-HU" sz="8000" b="1" dirty="0" smtClean="0"/>
              <a:t>FELELŐSÉGE  és  HELYTÁLLÁSA </a:t>
            </a:r>
          </a:p>
          <a:p>
            <a:pPr marL="0" indent="0" algn="ctr">
              <a:buNone/>
            </a:pPr>
            <a:r>
              <a:rPr lang="hu-HU" sz="8000" b="1" dirty="0" smtClean="0"/>
              <a:t>2014-ben</a:t>
            </a:r>
          </a:p>
          <a:p>
            <a:pPr marL="0" indent="0" algn="ctr">
              <a:buNone/>
            </a:pPr>
            <a:r>
              <a:rPr lang="hu-HU" sz="8000" b="1" dirty="0" smtClean="0"/>
              <a:t>1./3 rész  kezdete</a:t>
            </a:r>
          </a:p>
        </p:txBody>
      </p:sp>
    </p:spTree>
    <p:extLst>
      <p:ext uri="{BB962C8B-B14F-4D97-AF65-F5344CB8AC3E}">
        <p14:creationId xmlns:p14="http://schemas.microsoft.com/office/powerpoint/2010/main" val="676065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940157"/>
          </a:xfrm>
          <a:solidFill>
            <a:srgbClr val="00FF00"/>
          </a:solidFill>
        </p:spPr>
        <p:txBody>
          <a:bodyPr>
            <a:noAutofit/>
          </a:bodyPr>
          <a:lstStyle/>
          <a:p>
            <a:pPr algn="ctr"/>
            <a:r>
              <a:rPr lang="hu-HU" sz="5400" b="1" dirty="0" smtClean="0"/>
              <a:t>SZEMÉLYES  VISZONYOM  A  SZOLGÁLATHOZ</a:t>
            </a:r>
            <a:endParaRPr lang="hu-HU" sz="5400" b="1" dirty="0"/>
          </a:p>
        </p:txBody>
      </p:sp>
      <p:sp>
        <p:nvSpPr>
          <p:cNvPr id="3" name="Tartalom helye 2"/>
          <p:cNvSpPr>
            <a:spLocks noGrp="1"/>
          </p:cNvSpPr>
          <p:nvPr>
            <p:ph idx="1"/>
          </p:nvPr>
        </p:nvSpPr>
        <p:spPr>
          <a:xfrm>
            <a:off x="0" y="940158"/>
            <a:ext cx="12192000" cy="5917841"/>
          </a:xfrm>
          <a:solidFill>
            <a:srgbClr val="FFFF00"/>
          </a:solidFill>
        </p:spPr>
        <p:txBody>
          <a:bodyPr>
            <a:normAutofit fontScale="70000" lnSpcReduction="20000"/>
          </a:bodyPr>
          <a:lstStyle/>
          <a:p>
            <a:pPr marL="0" indent="0">
              <a:buNone/>
            </a:pPr>
            <a:r>
              <a:rPr lang="hu-HU" sz="1300" dirty="0" smtClean="0"/>
              <a:t>.</a:t>
            </a:r>
          </a:p>
          <a:p>
            <a:pPr marL="914400" indent="-914400">
              <a:buAutoNum type="arabicPeriod"/>
            </a:pPr>
            <a:r>
              <a:rPr lang="hu-HU" sz="4800" b="1" dirty="0"/>
              <a:t>Ú</a:t>
            </a:r>
            <a:r>
              <a:rPr lang="hu-HU" sz="4800" b="1" dirty="0" smtClean="0"/>
              <a:t>gy szolgálok tehetségemmel a közösségben, mint Isten sokféle kegyelmének jó sáfára.</a:t>
            </a:r>
          </a:p>
          <a:p>
            <a:pPr marL="0" indent="0">
              <a:buNone/>
            </a:pPr>
            <a:endParaRPr lang="hu-HU" sz="4800" b="1" dirty="0" smtClean="0"/>
          </a:p>
          <a:p>
            <a:r>
              <a:rPr lang="hu-HU" sz="6000" b="1" dirty="0"/>
              <a:t>ÉS </a:t>
            </a:r>
            <a:r>
              <a:rPr lang="hu-HU" sz="6000" b="1" dirty="0" smtClean="0"/>
              <a:t> TE</a:t>
            </a:r>
            <a:r>
              <a:rPr lang="hu-HU" sz="6000" b="1" dirty="0"/>
              <a:t>, </a:t>
            </a:r>
          </a:p>
          <a:p>
            <a:pPr marL="0" indent="0">
              <a:buNone/>
            </a:pPr>
            <a:r>
              <a:rPr lang="hu-HU" sz="6000" b="1" dirty="0"/>
              <a:t> </a:t>
            </a:r>
            <a:r>
              <a:rPr lang="hu-HU" sz="6000" b="1" dirty="0" smtClean="0"/>
              <a:t> PRESBITER  </a:t>
            </a:r>
            <a:r>
              <a:rPr lang="hu-HU" sz="6000" b="1" dirty="0"/>
              <a:t>TESTVÉREM, </a:t>
            </a:r>
            <a:endParaRPr lang="hu-HU" sz="6000" b="1" dirty="0" smtClean="0"/>
          </a:p>
          <a:p>
            <a:pPr marL="0" indent="0">
              <a:buNone/>
            </a:pPr>
            <a:r>
              <a:rPr lang="hu-HU" sz="6000" b="1" dirty="0"/>
              <a:t> </a:t>
            </a:r>
            <a:r>
              <a:rPr lang="hu-HU" sz="6000" b="1" dirty="0" smtClean="0"/>
              <a:t> JÓL  SZOLGÁLOD  </a:t>
            </a:r>
            <a:r>
              <a:rPr lang="hu-HU" sz="6000" b="1" dirty="0"/>
              <a:t>A  </a:t>
            </a:r>
            <a:r>
              <a:rPr lang="hu-HU" sz="6000" b="1" dirty="0" smtClean="0"/>
              <a:t>KÖZÖSSÉGEDET ?</a:t>
            </a:r>
          </a:p>
          <a:p>
            <a:endParaRPr lang="hu-HU" sz="6000" b="1" dirty="0"/>
          </a:p>
          <a:p>
            <a:r>
              <a:rPr lang="hu-HU" sz="6000" b="1" dirty="0"/>
              <a:t>JÓ  SÁFÁRA  VAGY  </a:t>
            </a:r>
            <a:endParaRPr lang="hu-HU" sz="6000" b="1" dirty="0" smtClean="0"/>
          </a:p>
          <a:p>
            <a:pPr marL="0" indent="0">
              <a:buNone/>
            </a:pPr>
            <a:r>
              <a:rPr lang="hu-HU" sz="6000" b="1" dirty="0"/>
              <a:t> </a:t>
            </a:r>
            <a:r>
              <a:rPr lang="hu-HU" sz="6000" b="1" dirty="0" smtClean="0"/>
              <a:t> ISTEN  </a:t>
            </a:r>
            <a:r>
              <a:rPr lang="hu-HU" sz="6000" b="1" dirty="0"/>
              <a:t>SOKFÉLE  KEGYELMÉNEK, </a:t>
            </a:r>
            <a:endParaRPr lang="hu-HU" sz="6000" b="1" dirty="0" smtClean="0"/>
          </a:p>
          <a:p>
            <a:pPr marL="0" indent="0">
              <a:buNone/>
            </a:pPr>
            <a:r>
              <a:rPr lang="hu-HU" sz="6000" b="1" dirty="0"/>
              <a:t> </a:t>
            </a:r>
            <a:r>
              <a:rPr lang="hu-HU" sz="6000" b="1" dirty="0" smtClean="0"/>
              <a:t> AMIT  TE  SZEMÉLYESEN  AJÁNDÉKBA  KAPTÁL ?</a:t>
            </a:r>
            <a:endParaRPr lang="hu-HU" sz="6000" b="1" dirty="0"/>
          </a:p>
        </p:txBody>
      </p:sp>
    </p:spTree>
    <p:extLst>
      <p:ext uri="{BB962C8B-B14F-4D97-AF65-F5344CB8AC3E}">
        <p14:creationId xmlns:p14="http://schemas.microsoft.com/office/powerpoint/2010/main" val="1679780965"/>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-22-</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4400" b="1" dirty="0" smtClean="0"/>
              <a:t>PRESBITER  TESTVÉREM,  EZEK  UTÁN  MÁR ÉRTED SZAVAIMAT  ÉS  LÁTOD  A  FELVIDÉKI  MAGYAR </a:t>
            </a:r>
            <a:r>
              <a:rPr lang="hu-HU" sz="4400" b="1" dirty="0"/>
              <a:t>REFORMÁTUSSÁG </a:t>
            </a:r>
            <a:r>
              <a:rPr lang="hu-HU" sz="4400" b="1" dirty="0" smtClean="0"/>
              <a:t> SÚLYOS  HELYZETÉT</a:t>
            </a:r>
            <a:r>
              <a:rPr lang="hu-HU" sz="4400" b="1" dirty="0"/>
              <a:t>? </a:t>
            </a:r>
          </a:p>
          <a:p>
            <a:r>
              <a:rPr lang="hu-HU" sz="4400" b="1" dirty="0" smtClean="0"/>
              <a:t>A FELSOROLT TÉNYEKET ÉRTELMEZTED? TUDATOSÍTOTTAD?</a:t>
            </a:r>
          </a:p>
          <a:p>
            <a:r>
              <a:rPr lang="hu-HU" sz="4400" b="1" dirty="0" smtClean="0"/>
              <a:t>EZEK  UTÁN MÁR TELJES </a:t>
            </a:r>
            <a:r>
              <a:rPr lang="hu-HU" sz="4400" b="1" dirty="0"/>
              <a:t>TUDATÁBAN </a:t>
            </a:r>
            <a:r>
              <a:rPr lang="hu-HU" sz="4400" b="1" dirty="0" smtClean="0"/>
              <a:t> VAGY  A  PRESBITERI  TISZTSÉG  FELELŐSSÉGÉVEL?</a:t>
            </a:r>
            <a:endParaRPr lang="hu-HU" sz="4400" b="1" dirty="0"/>
          </a:p>
        </p:txBody>
      </p:sp>
    </p:spTree>
    <p:extLst>
      <p:ext uri="{BB962C8B-B14F-4D97-AF65-F5344CB8AC3E}">
        <p14:creationId xmlns:p14="http://schemas.microsoft.com/office/powerpoint/2010/main" val="2860290873"/>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-23-</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smtClean="0"/>
              <a:t>HA  MINDEN PRESBITER HITBEN JÁRÓ LESZ, </a:t>
            </a:r>
          </a:p>
          <a:p>
            <a:pPr marL="0" indent="0" algn="ctr">
              <a:buNone/>
            </a:pPr>
            <a:r>
              <a:rPr lang="hu-HU" sz="4400" b="1" dirty="0" smtClean="0"/>
              <a:t>AKKOR  NAGYOBB  ESÉLLYEL  KÉRHETJÜK  </a:t>
            </a:r>
          </a:p>
          <a:p>
            <a:pPr marL="0" indent="0" algn="ctr">
              <a:buNone/>
            </a:pPr>
            <a:r>
              <a:rPr lang="hu-HU" sz="4400" b="1" dirty="0" smtClean="0"/>
              <a:t>AZ  ATYA  ISTEN  KEGYELMÉT, </a:t>
            </a:r>
          </a:p>
          <a:p>
            <a:pPr marL="0" indent="0" algn="ctr">
              <a:buNone/>
            </a:pPr>
            <a:r>
              <a:rPr lang="hu-HU" sz="4400" b="1" dirty="0" smtClean="0"/>
              <a:t>JÉZUS  KRISZTUS  SZERETETÉT,  </a:t>
            </a:r>
          </a:p>
          <a:p>
            <a:pPr marL="0" indent="0" algn="ctr">
              <a:buNone/>
            </a:pPr>
            <a:r>
              <a:rPr lang="hu-HU" sz="4400" b="1" dirty="0" smtClean="0"/>
              <a:t>ÉS  A  GYERMEKEINK  RÉSZÉRE</a:t>
            </a:r>
          </a:p>
          <a:p>
            <a:pPr marL="0" indent="0" algn="ctr">
              <a:buNone/>
            </a:pPr>
            <a:r>
              <a:rPr lang="hu-HU" sz="4400" b="1" dirty="0" smtClean="0"/>
              <a:t>A  MEGMARADÁST  ÉS  JÖVŐT</a:t>
            </a:r>
          </a:p>
          <a:p>
            <a:pPr marL="0" indent="0" algn="ctr">
              <a:buNone/>
            </a:pPr>
            <a:r>
              <a:rPr lang="hu-HU" sz="4400" b="1" dirty="0" smtClean="0"/>
              <a:t>A  SZÜLŐFÖLDÜKÖN.</a:t>
            </a:r>
          </a:p>
        </p:txBody>
      </p:sp>
    </p:spTree>
    <p:extLst>
      <p:ext uri="{BB962C8B-B14F-4D97-AF65-F5344CB8AC3E}">
        <p14:creationId xmlns:p14="http://schemas.microsoft.com/office/powerpoint/2010/main" val="3788039017"/>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-24-</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buNone/>
            </a:pPr>
            <a:r>
              <a:rPr lang="hu-HU" sz="1000" dirty="0" smtClean="0"/>
              <a:t>.</a:t>
            </a:r>
          </a:p>
          <a:p>
            <a:pPr marL="0" indent="0" algn="ctr">
              <a:buNone/>
            </a:pPr>
            <a:r>
              <a:rPr lang="hu-HU" sz="7200" b="1" dirty="0" smtClean="0"/>
              <a:t>HA  A  HITETLENSÉGÜNK </a:t>
            </a:r>
          </a:p>
          <a:p>
            <a:pPr marL="0" indent="0" algn="ctr">
              <a:buNone/>
            </a:pPr>
            <a:r>
              <a:rPr lang="hu-HU" sz="7200" b="1" dirty="0" smtClean="0"/>
              <a:t>BALRA  TOLJA</a:t>
            </a:r>
          </a:p>
          <a:p>
            <a:pPr marL="0" indent="0" algn="ctr">
              <a:buNone/>
            </a:pPr>
            <a:r>
              <a:rPr lang="hu-HU" sz="7200" b="1" dirty="0" smtClean="0"/>
              <a:t>A  MÉRLEG  NYELVÉT, </a:t>
            </a:r>
          </a:p>
          <a:p>
            <a:pPr marL="0" indent="0" algn="ctr">
              <a:buNone/>
            </a:pPr>
            <a:r>
              <a:rPr lang="hu-HU" sz="7200" b="1" dirty="0" smtClean="0"/>
              <a:t>AKKOR   ELVESZÜNK !</a:t>
            </a:r>
          </a:p>
          <a:p>
            <a:pPr marL="0" indent="0">
              <a:buNone/>
            </a:pPr>
            <a:endParaRPr lang="hu-HU" sz="4400" b="1" dirty="0" smtClean="0"/>
          </a:p>
        </p:txBody>
      </p:sp>
    </p:spTree>
    <p:extLst>
      <p:ext uri="{BB962C8B-B14F-4D97-AF65-F5344CB8AC3E}">
        <p14:creationId xmlns:p14="http://schemas.microsoft.com/office/powerpoint/2010/main" val="1912407416"/>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-25-</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buNone/>
            </a:pPr>
            <a:r>
              <a:rPr lang="hu-HU" sz="1000" dirty="0" smtClean="0"/>
              <a:t>.</a:t>
            </a:r>
          </a:p>
          <a:p>
            <a:pPr marL="0" indent="0" algn="ctr">
              <a:buNone/>
            </a:pPr>
            <a:r>
              <a:rPr lang="hu-HU" sz="6000" b="1" dirty="0" smtClean="0"/>
              <a:t>MÉG MA VÁLASSZÁL, </a:t>
            </a:r>
          </a:p>
          <a:p>
            <a:pPr marL="0" indent="0" algn="ctr">
              <a:buNone/>
            </a:pPr>
            <a:r>
              <a:rPr lang="hu-HU" sz="6000" b="1" dirty="0" smtClean="0"/>
              <a:t>HOVA   BILLENTED  A  MÉRLEGET,</a:t>
            </a:r>
          </a:p>
          <a:p>
            <a:pPr marL="0" indent="0" algn="ctr">
              <a:buNone/>
            </a:pPr>
            <a:r>
              <a:rPr lang="hu-HU" sz="6000" b="1" dirty="0" smtClean="0"/>
              <a:t>AZ   </a:t>
            </a:r>
            <a:r>
              <a:rPr lang="hu-HU" sz="7200" b="1" dirty="0" smtClean="0"/>
              <a:t>ÉLET</a:t>
            </a:r>
            <a:r>
              <a:rPr lang="hu-HU" sz="6000" b="1" dirty="0" smtClean="0"/>
              <a:t>   OLDALÁRA,  </a:t>
            </a:r>
          </a:p>
          <a:p>
            <a:pPr marL="0" indent="0" algn="ctr">
              <a:buNone/>
            </a:pPr>
            <a:r>
              <a:rPr lang="hu-HU" sz="6000" b="1" dirty="0" smtClean="0"/>
              <a:t>VAGY </a:t>
            </a:r>
          </a:p>
          <a:p>
            <a:pPr marL="0" indent="0" algn="ctr">
              <a:buNone/>
            </a:pPr>
            <a:r>
              <a:rPr lang="hu-HU" sz="6000" b="1" dirty="0" smtClean="0"/>
              <a:t>A   </a:t>
            </a:r>
            <a:r>
              <a:rPr lang="hu-HU" sz="7200" b="1" dirty="0" smtClean="0"/>
              <a:t>HALÁL</a:t>
            </a:r>
            <a:r>
              <a:rPr lang="hu-HU" sz="6000" b="1" dirty="0" smtClean="0"/>
              <a:t>  OLDALÁRA. </a:t>
            </a:r>
          </a:p>
          <a:p>
            <a:pPr marL="0" indent="0">
              <a:buNone/>
            </a:pPr>
            <a:endParaRPr lang="hu-HU" sz="4400" b="1" dirty="0" smtClean="0"/>
          </a:p>
        </p:txBody>
      </p:sp>
    </p:spTree>
    <p:extLst>
      <p:ext uri="{BB962C8B-B14F-4D97-AF65-F5344CB8AC3E}">
        <p14:creationId xmlns:p14="http://schemas.microsoft.com/office/powerpoint/2010/main" val="2816164194"/>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PRESBITER  TESTVÉREIM </a:t>
            </a:r>
            <a:br>
              <a:rPr lang="hu-HU" sz="5400" b="1" dirty="0" smtClean="0"/>
            </a:br>
            <a:r>
              <a:rPr lang="hu-HU" sz="5400" b="1" dirty="0" smtClean="0"/>
              <a:t>ÉS  TISZTELT  PRESBITÉRIUM  -26-</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buNone/>
            </a:pPr>
            <a:r>
              <a:rPr lang="hu-HU" sz="1000" dirty="0" smtClean="0"/>
              <a:t>.</a:t>
            </a:r>
          </a:p>
          <a:p>
            <a:pPr marL="0" indent="0" algn="ctr">
              <a:buNone/>
            </a:pPr>
            <a:r>
              <a:rPr lang="hu-HU" sz="9600" b="1" dirty="0" smtClean="0"/>
              <a:t>ÉN</a:t>
            </a:r>
          </a:p>
          <a:p>
            <a:pPr marL="0" indent="0" algn="ctr">
              <a:buNone/>
            </a:pPr>
            <a:r>
              <a:rPr lang="hu-HU" sz="9600" b="1" dirty="0" smtClean="0"/>
              <a:t>AZ   </a:t>
            </a:r>
            <a:r>
              <a:rPr lang="hu-HU" sz="13800" b="1" dirty="0" smtClean="0"/>
              <a:t>ÉLET</a:t>
            </a:r>
            <a:r>
              <a:rPr lang="hu-HU" sz="9600" b="1" dirty="0" smtClean="0"/>
              <a:t>   OLDALÁT</a:t>
            </a:r>
          </a:p>
          <a:p>
            <a:pPr marL="0" indent="0" algn="ctr">
              <a:buNone/>
            </a:pPr>
            <a:r>
              <a:rPr lang="hu-HU" sz="9600" b="1" dirty="0" smtClean="0"/>
              <a:t>VÁLASZTOM.</a:t>
            </a:r>
            <a:endParaRPr lang="hu-HU" sz="9600" b="1" dirty="0"/>
          </a:p>
        </p:txBody>
      </p:sp>
    </p:spTree>
    <p:extLst>
      <p:ext uri="{BB962C8B-B14F-4D97-AF65-F5344CB8AC3E}">
        <p14:creationId xmlns:p14="http://schemas.microsoft.com/office/powerpoint/2010/main" val="1993732197"/>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rgbClr val="00FF00"/>
          </a:solidFill>
        </p:spPr>
        <p:txBody>
          <a:bodyPr/>
          <a:lstStyle/>
          <a:p>
            <a:r>
              <a:rPr lang="hu-HU" dirty="0" smtClean="0"/>
              <a:t>.</a:t>
            </a:r>
            <a:endParaRPr lang="hu-HU" dirty="0"/>
          </a:p>
        </p:txBody>
      </p:sp>
      <p:sp>
        <p:nvSpPr>
          <p:cNvPr id="3" name="Tartalom helye 2"/>
          <p:cNvSpPr>
            <a:spLocks noGrp="1"/>
          </p:cNvSpPr>
          <p:nvPr>
            <p:ph idx="1"/>
          </p:nvPr>
        </p:nvSpPr>
        <p:spPr>
          <a:solidFill>
            <a:srgbClr val="FFFF00"/>
          </a:solidFill>
        </p:spPr>
        <p:txBody>
          <a:bodyPr/>
          <a:lstStyle/>
          <a:p>
            <a:pPr marL="0" indent="0">
              <a:buNone/>
            </a:pPr>
            <a:r>
              <a:rPr lang="hu-HU" dirty="0" smtClean="0"/>
              <a:t>.</a:t>
            </a:r>
            <a:endParaRPr lang="hu-HU" dirty="0"/>
          </a:p>
        </p:txBody>
      </p:sp>
    </p:spTree>
    <p:extLst>
      <p:ext uri="{BB962C8B-B14F-4D97-AF65-F5344CB8AC3E}">
        <p14:creationId xmlns:p14="http://schemas.microsoft.com/office/powerpoint/2010/main" val="334275824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2"/>
            <a:ext cx="12192000" cy="1403796"/>
          </a:xfrm>
          <a:solidFill>
            <a:srgbClr val="00FF00"/>
          </a:solidFill>
        </p:spPr>
        <p:txBody>
          <a:bodyPr>
            <a:noAutofit/>
          </a:bodyPr>
          <a:lstStyle/>
          <a:p>
            <a:pPr algn="ctr"/>
            <a:r>
              <a:rPr lang="hu-HU" sz="5400" b="1" dirty="0" smtClean="0"/>
              <a:t>HARC  AZ  ÉLETÉR ÉS  REFORMÁTUS  HITÉR</a:t>
            </a:r>
            <a:endParaRPr lang="hu-HU" sz="5400" b="1" dirty="0"/>
          </a:p>
        </p:txBody>
      </p:sp>
      <p:sp>
        <p:nvSpPr>
          <p:cNvPr id="3" name="Tartalom helye 2"/>
          <p:cNvSpPr>
            <a:spLocks noGrp="1"/>
          </p:cNvSpPr>
          <p:nvPr>
            <p:ph idx="1"/>
          </p:nvPr>
        </p:nvSpPr>
        <p:spPr>
          <a:xfrm>
            <a:off x="0" y="1403798"/>
            <a:ext cx="12192000" cy="5479959"/>
          </a:xfrm>
          <a:solidFill>
            <a:srgbClr val="FFFF00"/>
          </a:solidFill>
        </p:spPr>
        <p:txBody>
          <a:bodyPr>
            <a:noAutofit/>
          </a:bodyPr>
          <a:lstStyle/>
          <a:p>
            <a:pPr marL="0" indent="0">
              <a:buNone/>
            </a:pPr>
            <a:r>
              <a:rPr lang="hu-HU" sz="1000" dirty="0" smtClean="0"/>
              <a:t>.</a:t>
            </a:r>
          </a:p>
          <a:p>
            <a:pPr marL="0" indent="0" algn="ctr">
              <a:buNone/>
            </a:pPr>
            <a:r>
              <a:rPr lang="hu-HU" sz="4800" b="1" dirty="0" smtClean="0"/>
              <a:t>KÉREM,  </a:t>
            </a:r>
          </a:p>
          <a:p>
            <a:pPr marL="0" indent="0" algn="ctr">
              <a:buNone/>
            </a:pPr>
            <a:r>
              <a:rPr lang="hu-HU" sz="4800" b="1" dirty="0" smtClean="0"/>
              <a:t>VEGYED   TUDOMÁSUL,   HOGY  A  </a:t>
            </a:r>
          </a:p>
          <a:p>
            <a:pPr marL="0" indent="0" algn="ctr">
              <a:buNone/>
            </a:pPr>
            <a:r>
              <a:rPr lang="hu-HU" sz="4800" b="1" dirty="0" smtClean="0"/>
              <a:t>FELVIDÉKI   REFORMÁTUS   GYÜLEKEZETEINK  </a:t>
            </a:r>
          </a:p>
          <a:p>
            <a:pPr marL="0" indent="0" algn="ctr">
              <a:buNone/>
            </a:pPr>
            <a:r>
              <a:rPr lang="hu-HU" sz="4800" b="1" dirty="0" smtClean="0"/>
              <a:t>ÉS   TEMPLOMAINK  </a:t>
            </a:r>
          </a:p>
          <a:p>
            <a:pPr marL="0" indent="0" algn="ctr">
              <a:buNone/>
            </a:pPr>
            <a:r>
              <a:rPr lang="hu-HU" sz="13800" b="1" dirty="0" smtClean="0"/>
              <a:t>VÉGVÁRAINK !</a:t>
            </a:r>
            <a:endParaRPr lang="hu-HU" sz="6600" b="1" dirty="0" smtClean="0"/>
          </a:p>
        </p:txBody>
      </p:sp>
    </p:spTree>
    <p:extLst>
      <p:ext uri="{BB962C8B-B14F-4D97-AF65-F5344CB8AC3E}">
        <p14:creationId xmlns:p14="http://schemas.microsoft.com/office/powerpoint/2010/main" val="1581196914"/>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2"/>
            <a:ext cx="12192000" cy="1403796"/>
          </a:xfrm>
          <a:solidFill>
            <a:srgbClr val="00FF00"/>
          </a:solidFill>
        </p:spPr>
        <p:txBody>
          <a:bodyPr>
            <a:noAutofit/>
          </a:bodyPr>
          <a:lstStyle/>
          <a:p>
            <a:pPr algn="ctr"/>
            <a:r>
              <a:rPr lang="hu-HU" sz="5400" b="1" dirty="0" smtClean="0"/>
              <a:t>HARC  AZ  ÉLETÉR ÉS  REFORMÁTUS  HITÉR</a:t>
            </a:r>
            <a:endParaRPr lang="hu-HU" sz="5400" b="1" dirty="0"/>
          </a:p>
        </p:txBody>
      </p:sp>
      <p:sp>
        <p:nvSpPr>
          <p:cNvPr id="3" name="Tartalom helye 2"/>
          <p:cNvSpPr>
            <a:spLocks noGrp="1"/>
          </p:cNvSpPr>
          <p:nvPr>
            <p:ph idx="1"/>
          </p:nvPr>
        </p:nvSpPr>
        <p:spPr>
          <a:xfrm>
            <a:off x="0" y="1403798"/>
            <a:ext cx="12192000" cy="5479959"/>
          </a:xfrm>
          <a:solidFill>
            <a:srgbClr val="FFFF00"/>
          </a:solidFill>
        </p:spPr>
        <p:txBody>
          <a:bodyPr>
            <a:noAutofit/>
          </a:bodyPr>
          <a:lstStyle/>
          <a:p>
            <a:pPr marL="0" indent="0" algn="ctr">
              <a:buNone/>
            </a:pPr>
            <a:r>
              <a:rPr lang="hu-HU" sz="4400" b="1" dirty="0" smtClean="0"/>
              <a:t>A   FELVIDÉKI  </a:t>
            </a:r>
          </a:p>
          <a:p>
            <a:pPr marL="0" indent="0" algn="ctr">
              <a:buNone/>
            </a:pPr>
            <a:r>
              <a:rPr lang="hu-HU" sz="4400" b="1" dirty="0" smtClean="0"/>
              <a:t>MAGYAR  NÉPKÖZÖSSÉG  </a:t>
            </a:r>
          </a:p>
          <a:p>
            <a:pPr marL="0" indent="0" algn="ctr">
              <a:buNone/>
            </a:pPr>
            <a:r>
              <a:rPr lang="hu-HU" sz="4400" b="1" dirty="0" smtClean="0"/>
              <a:t>SZEMPONTJÁBÓL, NEMZET-STRATÉGIAILAG,</a:t>
            </a:r>
          </a:p>
          <a:p>
            <a:pPr marL="0" indent="0" algn="ctr">
              <a:buNone/>
            </a:pPr>
            <a:r>
              <a:rPr lang="hu-HU" sz="8000" b="1" dirty="0" smtClean="0"/>
              <a:t>VÉGVÁRAINK   MEGTARTÁSA  </a:t>
            </a:r>
          </a:p>
          <a:p>
            <a:pPr marL="0" indent="0" algn="ctr">
              <a:buNone/>
            </a:pPr>
            <a:r>
              <a:rPr lang="hu-HU" sz="4400" b="1" dirty="0" smtClean="0"/>
              <a:t>OLYAN   FONTOS, </a:t>
            </a:r>
          </a:p>
          <a:p>
            <a:pPr marL="0" indent="0" algn="ctr">
              <a:buNone/>
            </a:pPr>
            <a:r>
              <a:rPr lang="hu-HU" sz="4400" b="1" dirty="0" smtClean="0"/>
              <a:t>MIND   A   TÖRÖK   HÓDOLTSÁG   IDEJÉBEN </a:t>
            </a:r>
          </a:p>
          <a:p>
            <a:pPr marL="0" indent="0" algn="ctr">
              <a:buNone/>
            </a:pPr>
            <a:r>
              <a:rPr lang="hu-HU" sz="4400" b="1" dirty="0" smtClean="0"/>
              <a:t>A   PUSZTA   ÉLETÉRT   KÜZDŐ   VÉGVÁRIAKNAK !</a:t>
            </a:r>
          </a:p>
        </p:txBody>
      </p:sp>
    </p:spTree>
    <p:extLst>
      <p:ext uri="{BB962C8B-B14F-4D97-AF65-F5344CB8AC3E}">
        <p14:creationId xmlns:p14="http://schemas.microsoft.com/office/powerpoint/2010/main" val="399777056"/>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270454"/>
            <a:ext cx="12192000" cy="1403796"/>
          </a:xfrm>
          <a:solidFill>
            <a:srgbClr val="00FF00"/>
          </a:solidFill>
        </p:spPr>
        <p:txBody>
          <a:bodyPr>
            <a:noAutofit/>
          </a:bodyPr>
          <a:lstStyle/>
          <a:p>
            <a:pPr algn="ctr"/>
            <a:r>
              <a:rPr lang="hu-HU" sz="5400" b="1" dirty="0" smtClean="0"/>
              <a:t>HARC  AZ  ÉLETÉR ÉS  REFORMÁTUS  HITÉR</a:t>
            </a:r>
            <a:endParaRPr lang="hu-HU" sz="5400" b="1" dirty="0"/>
          </a:p>
        </p:txBody>
      </p:sp>
      <p:sp>
        <p:nvSpPr>
          <p:cNvPr id="3" name="Tartalom helye 2"/>
          <p:cNvSpPr>
            <a:spLocks noGrp="1"/>
          </p:cNvSpPr>
          <p:nvPr>
            <p:ph idx="1"/>
          </p:nvPr>
        </p:nvSpPr>
        <p:spPr>
          <a:xfrm>
            <a:off x="0" y="1133342"/>
            <a:ext cx="12192000" cy="5750415"/>
          </a:xfrm>
          <a:solidFill>
            <a:srgbClr val="FFFF00"/>
          </a:solidFill>
        </p:spPr>
        <p:txBody>
          <a:bodyPr>
            <a:noAutofit/>
          </a:bodyPr>
          <a:lstStyle/>
          <a:p>
            <a:pPr marL="0" indent="0" algn="ctr">
              <a:buNone/>
            </a:pPr>
            <a:r>
              <a:rPr lang="hu-HU" sz="4800" b="1" dirty="0" smtClean="0"/>
              <a:t>A   FELVIDÉKI   MAGYAR  REFORMÁTUSSÁG  </a:t>
            </a:r>
          </a:p>
          <a:p>
            <a:pPr marL="0" indent="0" algn="ctr">
              <a:buNone/>
            </a:pPr>
            <a:r>
              <a:rPr lang="hu-HU" sz="4800" b="1" dirty="0" smtClean="0"/>
              <a:t>KÉRI  TEREMTŐ  ISTENÉT,  TARTSA  MEG:  </a:t>
            </a:r>
          </a:p>
          <a:p>
            <a:pPr marL="0" indent="0" algn="ctr">
              <a:buNone/>
            </a:pPr>
            <a:r>
              <a:rPr lang="hu-HU" sz="8000" b="1" dirty="0" smtClean="0"/>
              <a:t>REFORMÁTUS   VÉGVÁRAIT</a:t>
            </a:r>
          </a:p>
          <a:p>
            <a:pPr marL="0" indent="0" algn="ctr">
              <a:buNone/>
            </a:pPr>
            <a:r>
              <a:rPr lang="hu-HU" sz="8000" b="1" dirty="0" smtClean="0"/>
              <a:t>TEMPLOMAIT,  PARÓKIÁIT,  TEMETŐIT  ÉS  ISKOLÁIT.</a:t>
            </a:r>
          </a:p>
        </p:txBody>
      </p:sp>
    </p:spTree>
    <p:extLst>
      <p:ext uri="{BB962C8B-B14F-4D97-AF65-F5344CB8AC3E}">
        <p14:creationId xmlns:p14="http://schemas.microsoft.com/office/powerpoint/2010/main" val="3422362811"/>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rgbClr val="00FF00"/>
          </a:solidFill>
        </p:spPr>
        <p:txBody>
          <a:bodyPr/>
          <a:lstStyle/>
          <a:p>
            <a:pPr algn="ctr"/>
            <a:r>
              <a:rPr lang="hu-HU" dirty="0" smtClean="0"/>
              <a:t>.</a:t>
            </a:r>
            <a:endParaRPr lang="hu-HU" dirty="0"/>
          </a:p>
        </p:txBody>
      </p:sp>
      <p:sp>
        <p:nvSpPr>
          <p:cNvPr id="3" name="Tartalom helye 2"/>
          <p:cNvSpPr>
            <a:spLocks noGrp="1"/>
          </p:cNvSpPr>
          <p:nvPr>
            <p:ph idx="1"/>
          </p:nvPr>
        </p:nvSpPr>
        <p:spPr>
          <a:solidFill>
            <a:srgbClr val="FFFF00"/>
          </a:solidFill>
        </p:spPr>
        <p:txBody>
          <a:bodyPr/>
          <a:lstStyle/>
          <a:p>
            <a:pPr marL="0" indent="0" algn="ctr">
              <a:buNone/>
            </a:pPr>
            <a:r>
              <a:rPr lang="hu-HU" dirty="0" smtClean="0"/>
              <a:t>.</a:t>
            </a:r>
            <a:endParaRPr lang="hu-HU" dirty="0"/>
          </a:p>
        </p:txBody>
      </p:sp>
    </p:spTree>
    <p:extLst>
      <p:ext uri="{BB962C8B-B14F-4D97-AF65-F5344CB8AC3E}">
        <p14:creationId xmlns:p14="http://schemas.microsoft.com/office/powerpoint/2010/main" val="4050317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940157"/>
          </a:xfrm>
          <a:solidFill>
            <a:srgbClr val="00FF00"/>
          </a:solidFill>
        </p:spPr>
        <p:txBody>
          <a:bodyPr>
            <a:noAutofit/>
          </a:bodyPr>
          <a:lstStyle/>
          <a:p>
            <a:pPr algn="ctr"/>
            <a:r>
              <a:rPr lang="hu-HU" sz="5400" b="1" dirty="0"/>
              <a:t>SZEMÉLYES  VISZONYOM  A  SZOLGÁLATHOZ</a:t>
            </a:r>
          </a:p>
        </p:txBody>
      </p:sp>
      <p:sp>
        <p:nvSpPr>
          <p:cNvPr id="3" name="Tartalom helye 2"/>
          <p:cNvSpPr>
            <a:spLocks noGrp="1"/>
          </p:cNvSpPr>
          <p:nvPr>
            <p:ph idx="1"/>
          </p:nvPr>
        </p:nvSpPr>
        <p:spPr>
          <a:xfrm>
            <a:off x="0" y="940158"/>
            <a:ext cx="12192000" cy="5917841"/>
          </a:xfrm>
          <a:solidFill>
            <a:srgbClr val="FFFF00"/>
          </a:solidFill>
        </p:spPr>
        <p:txBody>
          <a:bodyPr>
            <a:normAutofit fontScale="92500"/>
          </a:bodyPr>
          <a:lstStyle/>
          <a:p>
            <a:pPr marL="0" indent="0">
              <a:buNone/>
            </a:pPr>
            <a:r>
              <a:rPr lang="hu-HU" sz="1300" dirty="0" smtClean="0"/>
              <a:t>.</a:t>
            </a:r>
          </a:p>
          <a:p>
            <a:pPr marL="0" indent="0">
              <a:buNone/>
            </a:pPr>
            <a:r>
              <a:rPr lang="hu-HU" sz="5200" b="1" dirty="0" smtClean="0"/>
              <a:t>2. </a:t>
            </a:r>
            <a:r>
              <a:rPr lang="hu-HU" sz="5200" b="1" dirty="0"/>
              <a:t>Ú</a:t>
            </a:r>
            <a:r>
              <a:rPr lang="hu-HU" sz="5200" b="1" dirty="0" smtClean="0"/>
              <a:t>gy  mondom  szavaimat, mint  </a:t>
            </a:r>
            <a:r>
              <a:rPr lang="hu-HU" sz="5200" b="1" dirty="0"/>
              <a:t>Isten </a:t>
            </a:r>
            <a:r>
              <a:rPr lang="hu-HU" sz="5200" b="1" dirty="0" smtClean="0"/>
              <a:t> igéit</a:t>
            </a:r>
          </a:p>
          <a:p>
            <a:pPr marL="0" indent="0">
              <a:buNone/>
            </a:pPr>
            <a:endParaRPr lang="hu-HU" sz="6000" b="1" dirty="0" smtClean="0"/>
          </a:p>
          <a:p>
            <a:r>
              <a:rPr lang="hu-HU" sz="6000" b="1" dirty="0"/>
              <a:t>ÉS </a:t>
            </a:r>
            <a:r>
              <a:rPr lang="hu-HU" sz="6000" b="1" dirty="0" smtClean="0"/>
              <a:t> TE</a:t>
            </a:r>
            <a:r>
              <a:rPr lang="hu-HU" sz="6000" b="1" dirty="0"/>
              <a:t>, </a:t>
            </a:r>
          </a:p>
          <a:p>
            <a:pPr marL="0" indent="0">
              <a:buNone/>
            </a:pPr>
            <a:r>
              <a:rPr lang="hu-HU" sz="6000" b="1" dirty="0" smtClean="0"/>
              <a:t>  PRESBITER  </a:t>
            </a:r>
            <a:r>
              <a:rPr lang="hu-HU" sz="6000" b="1" dirty="0"/>
              <a:t>TESTVÉREM, </a:t>
            </a:r>
            <a:r>
              <a:rPr lang="hu-HU" sz="6000" b="1" dirty="0" smtClean="0"/>
              <a:t> </a:t>
            </a:r>
          </a:p>
          <a:p>
            <a:pPr marL="0" indent="0">
              <a:buNone/>
            </a:pPr>
            <a:r>
              <a:rPr lang="hu-HU" sz="6000" b="1" dirty="0"/>
              <a:t> </a:t>
            </a:r>
            <a:r>
              <a:rPr lang="hu-HU" sz="6000" b="1" dirty="0" smtClean="0"/>
              <a:t> ÚGY  </a:t>
            </a:r>
            <a:r>
              <a:rPr lang="hu-HU" sz="6000" b="1" dirty="0"/>
              <a:t>MONDOD  SZAVAIDAT,         </a:t>
            </a:r>
            <a:endParaRPr lang="hu-HU" sz="6000" b="1" dirty="0" smtClean="0"/>
          </a:p>
          <a:p>
            <a:pPr marL="0" indent="0">
              <a:buNone/>
            </a:pPr>
            <a:r>
              <a:rPr lang="hu-HU" sz="6000" b="1" dirty="0"/>
              <a:t> </a:t>
            </a:r>
            <a:r>
              <a:rPr lang="hu-HU" sz="6000" b="1" dirty="0" smtClean="0"/>
              <a:t> MINT   </a:t>
            </a:r>
            <a:r>
              <a:rPr lang="hu-HU" sz="6000" b="1" dirty="0"/>
              <a:t>ISTEN  IGÉIT </a:t>
            </a:r>
            <a:r>
              <a:rPr lang="hu-HU" sz="6000" b="1" dirty="0" smtClean="0"/>
              <a:t>?</a:t>
            </a:r>
            <a:endParaRPr lang="hu-HU" sz="6000" b="1" dirty="0"/>
          </a:p>
        </p:txBody>
      </p:sp>
    </p:spTree>
    <p:extLst>
      <p:ext uri="{BB962C8B-B14F-4D97-AF65-F5344CB8AC3E}">
        <p14:creationId xmlns:p14="http://schemas.microsoft.com/office/powerpoint/2010/main" val="2446755169"/>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270454"/>
            <a:ext cx="12192000" cy="1403796"/>
          </a:xfrm>
          <a:solidFill>
            <a:srgbClr val="00FF00"/>
          </a:solidFill>
        </p:spPr>
        <p:txBody>
          <a:bodyPr>
            <a:noAutofit/>
          </a:bodyPr>
          <a:lstStyle/>
          <a:p>
            <a:pPr algn="ctr"/>
            <a:r>
              <a:rPr lang="hu-HU" sz="5400" b="1" dirty="0" smtClean="0"/>
              <a:t>HARC  AZ  ÉLETÉR -  A  LÉLEK GYÜMÖLCSEI</a:t>
            </a:r>
            <a:endParaRPr lang="hu-HU" sz="5400" b="1" dirty="0"/>
          </a:p>
        </p:txBody>
      </p:sp>
      <p:sp>
        <p:nvSpPr>
          <p:cNvPr id="3" name="Tartalom helye 2"/>
          <p:cNvSpPr>
            <a:spLocks noGrp="1"/>
          </p:cNvSpPr>
          <p:nvPr>
            <p:ph idx="1"/>
          </p:nvPr>
        </p:nvSpPr>
        <p:spPr>
          <a:xfrm>
            <a:off x="0" y="1133342"/>
            <a:ext cx="12192000" cy="5750415"/>
          </a:xfrm>
          <a:solidFill>
            <a:srgbClr val="FFFF00"/>
          </a:solidFill>
        </p:spPr>
        <p:txBody>
          <a:bodyPr>
            <a:noAutofit/>
          </a:bodyPr>
          <a:lstStyle/>
          <a:p>
            <a:pPr marL="0" indent="0" algn="ctr">
              <a:buNone/>
            </a:pPr>
            <a:r>
              <a:rPr lang="hu-HU" sz="4000" b="1" dirty="0" err="1" smtClean="0"/>
              <a:t>Galata</a:t>
            </a:r>
            <a:r>
              <a:rPr lang="hu-HU" sz="4000" b="1" dirty="0" smtClean="0"/>
              <a:t> 5, 22-25</a:t>
            </a:r>
          </a:p>
          <a:p>
            <a:pPr marL="0" indent="0" algn="ctr">
              <a:buNone/>
            </a:pPr>
            <a:r>
              <a:rPr lang="hu-HU" sz="6600" b="1" dirty="0" smtClean="0"/>
              <a:t>A  LÉLEK GYÜMÖLCSE  PEDIG: </a:t>
            </a:r>
          </a:p>
          <a:p>
            <a:pPr marL="0" indent="0" algn="ctr">
              <a:buNone/>
            </a:pPr>
            <a:r>
              <a:rPr lang="hu-HU" sz="6600" b="1" dirty="0" smtClean="0"/>
              <a:t>szeretet, öröm,békesség, türelem, szívesség, jóság, hűség, szelídség, önmegtartóztatás. </a:t>
            </a:r>
          </a:p>
          <a:p>
            <a:pPr marL="0" indent="0" algn="ctr">
              <a:buNone/>
            </a:pPr>
            <a:endParaRPr lang="hu-HU" sz="6600" b="1" dirty="0"/>
          </a:p>
        </p:txBody>
      </p:sp>
    </p:spTree>
    <p:extLst>
      <p:ext uri="{BB962C8B-B14F-4D97-AF65-F5344CB8AC3E}">
        <p14:creationId xmlns:p14="http://schemas.microsoft.com/office/powerpoint/2010/main" val="3522036233"/>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270454"/>
            <a:ext cx="12192000" cy="1403796"/>
          </a:xfrm>
          <a:solidFill>
            <a:srgbClr val="00FF00"/>
          </a:solidFill>
        </p:spPr>
        <p:txBody>
          <a:bodyPr>
            <a:noAutofit/>
          </a:bodyPr>
          <a:lstStyle/>
          <a:p>
            <a:pPr algn="ctr"/>
            <a:r>
              <a:rPr lang="hu-HU" sz="5400" b="1" dirty="0"/>
              <a:t>HARC  AZ  ÉLETÉR -  A  LÉLEK </a:t>
            </a:r>
            <a:r>
              <a:rPr lang="hu-HU" sz="5400" b="1" dirty="0" smtClean="0"/>
              <a:t>GYÜMÖLCSEI</a:t>
            </a:r>
            <a:endParaRPr lang="hu-HU" sz="5400" b="1" dirty="0"/>
          </a:p>
        </p:txBody>
      </p:sp>
      <p:sp>
        <p:nvSpPr>
          <p:cNvPr id="3" name="Tartalom helye 2"/>
          <p:cNvSpPr>
            <a:spLocks noGrp="1"/>
          </p:cNvSpPr>
          <p:nvPr>
            <p:ph idx="1"/>
          </p:nvPr>
        </p:nvSpPr>
        <p:spPr>
          <a:xfrm>
            <a:off x="0" y="1133342"/>
            <a:ext cx="12192000" cy="5750415"/>
          </a:xfrm>
          <a:solidFill>
            <a:srgbClr val="FFFF00"/>
          </a:solidFill>
        </p:spPr>
        <p:txBody>
          <a:bodyPr>
            <a:noAutofit/>
          </a:bodyPr>
          <a:lstStyle/>
          <a:p>
            <a:pPr marL="0" indent="0" algn="ctr">
              <a:buNone/>
            </a:pPr>
            <a:r>
              <a:rPr lang="hu-HU" sz="6000" b="1" dirty="0" smtClean="0"/>
              <a:t>EZEK  AZ  ERÉNYEK </a:t>
            </a:r>
          </a:p>
          <a:p>
            <a:pPr marL="0" indent="0" algn="ctr">
              <a:buNone/>
            </a:pPr>
            <a:r>
              <a:rPr lang="hu-HU" sz="6000" b="1" dirty="0" smtClean="0"/>
              <a:t>A  SZENTLÉLEK  GYÜMÖLCSEI. </a:t>
            </a:r>
          </a:p>
          <a:p>
            <a:pPr marL="0" indent="0" algn="ctr">
              <a:buNone/>
            </a:pPr>
            <a:r>
              <a:rPr lang="hu-HU" sz="6000" b="1" dirty="0" smtClean="0"/>
              <a:t>CSAK  AKKOR  </a:t>
            </a:r>
          </a:p>
          <a:p>
            <a:pPr marL="0" indent="0" algn="ctr">
              <a:buNone/>
            </a:pPr>
            <a:r>
              <a:rPr lang="hu-HU" sz="6000" b="1" dirty="0" smtClean="0"/>
              <a:t>TEREMNEK  MEG  BENNÜNK, </a:t>
            </a:r>
          </a:p>
          <a:p>
            <a:pPr marL="0" indent="0" algn="ctr">
              <a:buNone/>
            </a:pPr>
            <a:r>
              <a:rPr lang="hu-HU" sz="6000" b="1" dirty="0" smtClean="0"/>
              <a:t>HA  A  LÉLEK  IRÁNYÍTÁSA  ALÁ </a:t>
            </a:r>
          </a:p>
          <a:p>
            <a:pPr marL="0" indent="0" algn="ctr">
              <a:buNone/>
            </a:pPr>
            <a:r>
              <a:rPr lang="hu-HU" sz="6000" b="1" dirty="0" smtClean="0"/>
              <a:t>VONJUK  MAGUNKAT.  </a:t>
            </a:r>
          </a:p>
        </p:txBody>
      </p:sp>
    </p:spTree>
    <p:extLst>
      <p:ext uri="{BB962C8B-B14F-4D97-AF65-F5344CB8AC3E}">
        <p14:creationId xmlns:p14="http://schemas.microsoft.com/office/powerpoint/2010/main" val="4180756796"/>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631064"/>
          </a:xfrm>
          <a:solidFill>
            <a:srgbClr val="00FF00"/>
          </a:solidFill>
        </p:spPr>
        <p:txBody>
          <a:bodyPr>
            <a:normAutofit fontScale="90000"/>
          </a:bodyPr>
          <a:lstStyle/>
          <a:p>
            <a:pPr algn="ctr"/>
            <a:r>
              <a:rPr lang="hu-HU" dirty="0" smtClean="0"/>
              <a:t>.</a:t>
            </a:r>
            <a:endParaRPr lang="hu-HU" dirty="0"/>
          </a:p>
        </p:txBody>
      </p:sp>
      <p:sp>
        <p:nvSpPr>
          <p:cNvPr id="3" name="Tartalom helye 2"/>
          <p:cNvSpPr>
            <a:spLocks noGrp="1"/>
          </p:cNvSpPr>
          <p:nvPr>
            <p:ph idx="1"/>
          </p:nvPr>
        </p:nvSpPr>
        <p:spPr>
          <a:xfrm>
            <a:off x="0" y="631065"/>
            <a:ext cx="12192000" cy="6226935"/>
          </a:xfrm>
          <a:solidFill>
            <a:srgbClr val="66FF33"/>
          </a:solidFill>
        </p:spPr>
        <p:txBody>
          <a:bodyPr>
            <a:normAutofit fontScale="92500"/>
          </a:bodyPr>
          <a:lstStyle/>
          <a:p>
            <a:pPr marL="0" indent="0" algn="ctr">
              <a:buNone/>
            </a:pPr>
            <a:r>
              <a:rPr lang="hu-HU" sz="1000" dirty="0" smtClean="0"/>
              <a:t>.</a:t>
            </a:r>
          </a:p>
          <a:p>
            <a:pPr marL="0" indent="0" algn="ctr">
              <a:buNone/>
            </a:pPr>
            <a:r>
              <a:rPr lang="hu-HU" sz="8000" b="1" dirty="0" smtClean="0"/>
              <a:t>A PRESBITERI   TISZTSÉG   VISELÉSE  és  BETÖLTÉSE</a:t>
            </a:r>
          </a:p>
          <a:p>
            <a:pPr marL="0" indent="0" algn="ctr">
              <a:buNone/>
            </a:pPr>
            <a:r>
              <a:rPr lang="hu-HU" sz="8000" b="1" dirty="0" smtClean="0"/>
              <a:t>FELELŐSÉGE  és  HELYTÁLLÁSA </a:t>
            </a:r>
          </a:p>
          <a:p>
            <a:pPr marL="0" indent="0" algn="ctr">
              <a:buNone/>
            </a:pPr>
            <a:r>
              <a:rPr lang="hu-HU" sz="8000" b="1" dirty="0" smtClean="0"/>
              <a:t>2014-ben</a:t>
            </a:r>
          </a:p>
          <a:p>
            <a:pPr marL="0" indent="0" algn="ctr">
              <a:buNone/>
            </a:pPr>
            <a:r>
              <a:rPr lang="hu-HU" sz="8000" b="1" dirty="0" smtClean="0"/>
              <a:t>1./3 rész  vége</a:t>
            </a:r>
          </a:p>
        </p:txBody>
      </p:sp>
    </p:spTree>
    <p:extLst>
      <p:ext uri="{BB962C8B-B14F-4D97-AF65-F5344CB8AC3E}">
        <p14:creationId xmlns:p14="http://schemas.microsoft.com/office/powerpoint/2010/main" val="247402428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00FF00"/>
          </a:solidFill>
        </p:spPr>
        <p:txBody>
          <a:bodyPr/>
          <a:lstStyle/>
          <a:p>
            <a:pPr algn="ctr"/>
            <a:r>
              <a:rPr lang="hu-HU" dirty="0" smtClean="0"/>
              <a:t>.</a:t>
            </a:r>
            <a:endParaRPr lang="hu-HU" dirty="0"/>
          </a:p>
        </p:txBody>
      </p:sp>
      <p:sp>
        <p:nvSpPr>
          <p:cNvPr id="3" name="Tartalom helye 2"/>
          <p:cNvSpPr>
            <a:spLocks noGrp="1"/>
          </p:cNvSpPr>
          <p:nvPr>
            <p:ph idx="1"/>
          </p:nvPr>
        </p:nvSpPr>
        <p:spPr>
          <a:xfrm>
            <a:off x="0" y="1690690"/>
            <a:ext cx="12192000" cy="5167310"/>
          </a:xfrm>
          <a:solidFill>
            <a:srgbClr val="FFFF00"/>
          </a:solidFill>
        </p:spPr>
        <p:txBody>
          <a:bodyPr/>
          <a:lstStyle/>
          <a:p>
            <a:pPr marL="0" indent="0" algn="ctr">
              <a:buNone/>
            </a:pPr>
            <a:r>
              <a:rPr lang="hu-HU" dirty="0" smtClean="0"/>
              <a:t>.</a:t>
            </a:r>
            <a:endParaRPr lang="hu-HU" dirty="0"/>
          </a:p>
        </p:txBody>
      </p:sp>
    </p:spTree>
    <p:extLst>
      <p:ext uri="{BB962C8B-B14F-4D97-AF65-F5344CB8AC3E}">
        <p14:creationId xmlns:p14="http://schemas.microsoft.com/office/powerpoint/2010/main" val="1431678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940157"/>
          </a:xfrm>
          <a:solidFill>
            <a:srgbClr val="00FF00"/>
          </a:solidFill>
        </p:spPr>
        <p:txBody>
          <a:bodyPr>
            <a:noAutofit/>
          </a:bodyPr>
          <a:lstStyle/>
          <a:p>
            <a:pPr algn="ctr"/>
            <a:r>
              <a:rPr lang="hu-HU" sz="5400" b="1" dirty="0"/>
              <a:t>SZEMÉLYES  VISZONYOM  A  </a:t>
            </a:r>
            <a:r>
              <a:rPr lang="hu-HU" sz="5400" b="1" dirty="0" smtClean="0"/>
              <a:t>SZOLGÁLATHOZ </a:t>
            </a:r>
            <a:endParaRPr lang="hu-HU" sz="5400" b="1" dirty="0"/>
          </a:p>
        </p:txBody>
      </p:sp>
      <p:sp>
        <p:nvSpPr>
          <p:cNvPr id="3" name="Tartalom helye 2"/>
          <p:cNvSpPr>
            <a:spLocks noGrp="1"/>
          </p:cNvSpPr>
          <p:nvPr>
            <p:ph idx="1"/>
          </p:nvPr>
        </p:nvSpPr>
        <p:spPr>
          <a:xfrm>
            <a:off x="0" y="940158"/>
            <a:ext cx="12192000" cy="5917841"/>
          </a:xfrm>
          <a:solidFill>
            <a:srgbClr val="FFFF00"/>
          </a:solidFill>
        </p:spPr>
        <p:txBody>
          <a:bodyPr>
            <a:normAutofit fontScale="92500" lnSpcReduction="10000"/>
          </a:bodyPr>
          <a:lstStyle/>
          <a:p>
            <a:pPr marL="0" indent="0">
              <a:buNone/>
            </a:pPr>
            <a:r>
              <a:rPr lang="hu-HU" sz="1300" dirty="0" smtClean="0"/>
              <a:t>.</a:t>
            </a:r>
          </a:p>
          <a:p>
            <a:pPr marL="0" indent="0">
              <a:buNone/>
            </a:pPr>
            <a:r>
              <a:rPr lang="hu-HU" sz="6000" b="1" dirty="0" smtClean="0"/>
              <a:t>3. Úgy szolgálok, </a:t>
            </a:r>
            <a:r>
              <a:rPr lang="hu-HU" sz="6000" b="1" dirty="0"/>
              <a:t>mint aki az Istentől </a:t>
            </a:r>
            <a:endParaRPr lang="hu-HU" sz="6000" b="1" dirty="0" smtClean="0"/>
          </a:p>
          <a:p>
            <a:pPr marL="0" indent="0">
              <a:buNone/>
            </a:pPr>
            <a:r>
              <a:rPr lang="hu-HU" sz="6000" b="1" dirty="0"/>
              <a:t> </a:t>
            </a:r>
            <a:r>
              <a:rPr lang="hu-HU" sz="6000" b="1" dirty="0" smtClean="0"/>
              <a:t>    kapott </a:t>
            </a:r>
            <a:r>
              <a:rPr lang="hu-HU" sz="6000" b="1" dirty="0"/>
              <a:t>erővel </a:t>
            </a:r>
            <a:r>
              <a:rPr lang="hu-HU" sz="6000" b="1" dirty="0" smtClean="0"/>
              <a:t>végzi</a:t>
            </a:r>
          </a:p>
          <a:p>
            <a:pPr marL="0" indent="0">
              <a:buNone/>
            </a:pPr>
            <a:endParaRPr lang="hu-HU" sz="6000" b="1" dirty="0" smtClean="0"/>
          </a:p>
          <a:p>
            <a:r>
              <a:rPr lang="hu-HU" sz="6000" b="1" dirty="0"/>
              <a:t>ÉS TE, </a:t>
            </a:r>
            <a:r>
              <a:rPr lang="hu-HU" sz="6000" b="1" dirty="0" smtClean="0"/>
              <a:t> </a:t>
            </a:r>
          </a:p>
          <a:p>
            <a:pPr marL="0" indent="0">
              <a:buNone/>
            </a:pPr>
            <a:r>
              <a:rPr lang="hu-HU" sz="6000" b="1" dirty="0"/>
              <a:t> </a:t>
            </a:r>
            <a:r>
              <a:rPr lang="hu-HU" sz="6000" b="1" dirty="0" smtClean="0"/>
              <a:t> PRESBITER  </a:t>
            </a:r>
            <a:r>
              <a:rPr lang="hu-HU" sz="6000" b="1" dirty="0"/>
              <a:t>TESTVÉREM, </a:t>
            </a:r>
            <a:endParaRPr lang="hu-HU" sz="6000" b="1" dirty="0" smtClean="0"/>
          </a:p>
          <a:p>
            <a:pPr marL="0" indent="0">
              <a:buNone/>
            </a:pPr>
            <a:r>
              <a:rPr lang="hu-HU" sz="6000" b="1" dirty="0"/>
              <a:t> </a:t>
            </a:r>
            <a:r>
              <a:rPr lang="hu-HU" sz="6000" b="1" dirty="0" smtClean="0"/>
              <a:t> ISTENTŐL  KAPOTT  </a:t>
            </a:r>
            <a:r>
              <a:rPr lang="hu-HU" sz="6000" b="1" dirty="0"/>
              <a:t>ERŐVEL  </a:t>
            </a:r>
            <a:endParaRPr lang="hu-HU" sz="6000" b="1" dirty="0" smtClean="0"/>
          </a:p>
          <a:p>
            <a:pPr marL="0" indent="0">
              <a:buNone/>
            </a:pPr>
            <a:r>
              <a:rPr lang="hu-HU" sz="6000" b="1" dirty="0"/>
              <a:t> </a:t>
            </a:r>
            <a:r>
              <a:rPr lang="hu-HU" sz="6000" b="1" dirty="0" smtClean="0"/>
              <a:t> VÉGZED   SZOLGÁLATODAT ?</a:t>
            </a:r>
          </a:p>
        </p:txBody>
      </p:sp>
    </p:spTree>
    <p:extLst>
      <p:ext uri="{BB962C8B-B14F-4D97-AF65-F5344CB8AC3E}">
        <p14:creationId xmlns:p14="http://schemas.microsoft.com/office/powerpoint/2010/main" val="4065282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940157"/>
          </a:xfrm>
          <a:solidFill>
            <a:srgbClr val="00FF00"/>
          </a:solidFill>
        </p:spPr>
        <p:txBody>
          <a:bodyPr>
            <a:noAutofit/>
          </a:bodyPr>
          <a:lstStyle/>
          <a:p>
            <a:pPr algn="ctr"/>
            <a:r>
              <a:rPr lang="hu-HU" sz="5400" b="1" dirty="0" smtClean="0"/>
              <a:t>A   SZOLGÁLAT   TERÜLETE</a:t>
            </a:r>
            <a:endParaRPr lang="hu-HU" sz="5400" b="1" dirty="0"/>
          </a:p>
        </p:txBody>
      </p:sp>
      <p:sp>
        <p:nvSpPr>
          <p:cNvPr id="3" name="Tartalom helye 2"/>
          <p:cNvSpPr>
            <a:spLocks noGrp="1"/>
          </p:cNvSpPr>
          <p:nvPr>
            <p:ph idx="1"/>
          </p:nvPr>
        </p:nvSpPr>
        <p:spPr>
          <a:xfrm>
            <a:off x="0" y="940158"/>
            <a:ext cx="12192000" cy="5917841"/>
          </a:xfrm>
          <a:solidFill>
            <a:srgbClr val="FFFF00"/>
          </a:solidFill>
        </p:spPr>
        <p:txBody>
          <a:bodyPr>
            <a:normAutofit fontScale="92500"/>
          </a:bodyPr>
          <a:lstStyle/>
          <a:p>
            <a:pPr marL="0" indent="0">
              <a:buNone/>
            </a:pPr>
            <a:r>
              <a:rPr lang="hu-HU" sz="1200" dirty="0" smtClean="0"/>
              <a:t>.</a:t>
            </a:r>
          </a:p>
          <a:p>
            <a:r>
              <a:rPr lang="hu-HU" sz="6600" b="1" dirty="0"/>
              <a:t>Istennek </a:t>
            </a:r>
            <a:r>
              <a:rPr lang="hu-HU" sz="6600" b="1" dirty="0" smtClean="0"/>
              <a:t>elvárásai  szerint </a:t>
            </a:r>
            <a:r>
              <a:rPr lang="hu-HU" sz="6400" b="1" dirty="0" smtClean="0"/>
              <a:t>szolgálod:</a:t>
            </a:r>
          </a:p>
          <a:p>
            <a:r>
              <a:rPr lang="hu-HU" sz="6000" b="1" dirty="0" smtClean="0"/>
              <a:t>Gyülekezeted 								?</a:t>
            </a:r>
          </a:p>
          <a:p>
            <a:r>
              <a:rPr lang="hu-HU" sz="6000" b="1" dirty="0" smtClean="0"/>
              <a:t>Református Egyházad 					?</a:t>
            </a:r>
          </a:p>
          <a:p>
            <a:r>
              <a:rPr lang="hu-HU" sz="6000" b="1" dirty="0" smtClean="0"/>
              <a:t>Szűk és  tág  környezeted, régiódat	?</a:t>
            </a:r>
          </a:p>
          <a:p>
            <a:r>
              <a:rPr lang="hu-HU" sz="6000" b="1" dirty="0" smtClean="0"/>
              <a:t>A Felvidéki Magyar népközösséged	?</a:t>
            </a:r>
          </a:p>
        </p:txBody>
      </p:sp>
    </p:spTree>
    <p:extLst>
      <p:ext uri="{BB962C8B-B14F-4D97-AF65-F5344CB8AC3E}">
        <p14:creationId xmlns:p14="http://schemas.microsoft.com/office/powerpoint/2010/main" val="35753766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965914"/>
          </a:xfrm>
          <a:solidFill>
            <a:srgbClr val="FFFF00"/>
          </a:solidFill>
        </p:spPr>
        <p:txBody>
          <a:bodyPr>
            <a:noAutofit/>
          </a:bodyPr>
          <a:lstStyle/>
          <a:p>
            <a:pPr algn="ctr"/>
            <a:r>
              <a:rPr lang="hu-HU" sz="6600" b="1" dirty="0" smtClean="0"/>
              <a:t>KEDVES   PRESBITER   TESTVÉREM</a:t>
            </a:r>
            <a:endParaRPr lang="hu-HU" sz="6600" b="1" dirty="0"/>
          </a:p>
        </p:txBody>
      </p:sp>
      <p:sp>
        <p:nvSpPr>
          <p:cNvPr id="3" name="Tartalom helye 2"/>
          <p:cNvSpPr>
            <a:spLocks noGrp="1"/>
          </p:cNvSpPr>
          <p:nvPr>
            <p:ph idx="1"/>
          </p:nvPr>
        </p:nvSpPr>
        <p:spPr>
          <a:xfrm>
            <a:off x="0" y="965916"/>
            <a:ext cx="12192000" cy="5892084"/>
          </a:xfrm>
          <a:solidFill>
            <a:srgbClr val="FFFF00"/>
          </a:solidFill>
        </p:spPr>
        <p:txBody>
          <a:bodyPr>
            <a:normAutofit lnSpcReduction="10000"/>
          </a:bodyPr>
          <a:lstStyle/>
          <a:p>
            <a:pPr marL="0" indent="0" algn="ctr">
              <a:buNone/>
            </a:pPr>
            <a:r>
              <a:rPr lang="hu-HU" sz="1200" dirty="0" smtClean="0"/>
              <a:t>.</a:t>
            </a:r>
          </a:p>
          <a:p>
            <a:pPr marL="0" indent="0" algn="ctr">
              <a:buNone/>
            </a:pPr>
            <a:r>
              <a:rPr lang="hu-HU" sz="1200" dirty="0"/>
              <a:t>.</a:t>
            </a:r>
            <a:endParaRPr lang="hu-HU" sz="1200" dirty="0" smtClean="0"/>
          </a:p>
          <a:p>
            <a:pPr marL="0" indent="0" algn="ctr">
              <a:buNone/>
            </a:pPr>
            <a:r>
              <a:rPr lang="hu-HU" sz="13800" b="1" dirty="0" smtClean="0"/>
              <a:t>TEHETSÉGEDET</a:t>
            </a:r>
          </a:p>
          <a:p>
            <a:pPr marL="0" indent="0" algn="ctr">
              <a:buNone/>
            </a:pPr>
            <a:r>
              <a:rPr lang="hu-HU" sz="11500" b="1" dirty="0" smtClean="0"/>
              <a:t>TEGYED   </a:t>
            </a:r>
          </a:p>
          <a:p>
            <a:pPr marL="0" indent="0" algn="ctr">
              <a:buNone/>
            </a:pPr>
            <a:r>
              <a:rPr lang="hu-HU" sz="11500" b="1" dirty="0" smtClean="0"/>
              <a:t>KÖZHASZNÚVÁ !</a:t>
            </a:r>
          </a:p>
        </p:txBody>
      </p:sp>
    </p:spTree>
    <p:extLst>
      <p:ext uri="{BB962C8B-B14F-4D97-AF65-F5344CB8AC3E}">
        <p14:creationId xmlns:p14="http://schemas.microsoft.com/office/powerpoint/2010/main" val="18881498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965914"/>
          </a:xfrm>
          <a:solidFill>
            <a:srgbClr val="00FF00"/>
          </a:solidFill>
        </p:spPr>
        <p:txBody>
          <a:bodyPr>
            <a:noAutofit/>
          </a:bodyPr>
          <a:lstStyle/>
          <a:p>
            <a:pPr algn="ctr"/>
            <a:r>
              <a:rPr lang="hu-HU" sz="5400" b="1" dirty="0" smtClean="0"/>
              <a:t>A  PRESBITERI  SZOLGÁLAT  ALAPJAI</a:t>
            </a:r>
            <a:endParaRPr lang="hu-HU" sz="5400" b="1" dirty="0"/>
          </a:p>
        </p:txBody>
      </p:sp>
      <p:sp>
        <p:nvSpPr>
          <p:cNvPr id="3" name="Tartalom helye 2"/>
          <p:cNvSpPr>
            <a:spLocks noGrp="1"/>
          </p:cNvSpPr>
          <p:nvPr>
            <p:ph idx="1"/>
          </p:nvPr>
        </p:nvSpPr>
        <p:spPr>
          <a:xfrm>
            <a:off x="0" y="965916"/>
            <a:ext cx="12192000" cy="5892084"/>
          </a:xfrm>
          <a:solidFill>
            <a:srgbClr val="FFFF00"/>
          </a:solidFill>
        </p:spPr>
        <p:txBody>
          <a:bodyPr>
            <a:normAutofit/>
          </a:bodyPr>
          <a:lstStyle/>
          <a:p>
            <a:pPr marL="0" indent="0" algn="ctr">
              <a:buNone/>
            </a:pPr>
            <a:r>
              <a:rPr lang="hu-HU" sz="1200" dirty="0" smtClean="0"/>
              <a:t>.</a:t>
            </a:r>
          </a:p>
          <a:p>
            <a:pPr marL="0" indent="0" algn="ctr">
              <a:buNone/>
            </a:pPr>
            <a:r>
              <a:rPr lang="hu-HU" sz="1000" dirty="0" smtClean="0"/>
              <a:t>.</a:t>
            </a:r>
          </a:p>
          <a:p>
            <a:pPr marL="0" indent="0" algn="ctr">
              <a:buNone/>
            </a:pPr>
            <a:r>
              <a:rPr lang="hu-HU" sz="11500" b="1" dirty="0" smtClean="0"/>
              <a:t>AJÁNDÉKAIDDAL</a:t>
            </a:r>
          </a:p>
          <a:p>
            <a:pPr marL="0" indent="0" algn="ctr">
              <a:buNone/>
            </a:pPr>
            <a:r>
              <a:rPr lang="hu-HU" sz="11500" b="1" dirty="0" smtClean="0"/>
              <a:t>ÖRÖMMEL   </a:t>
            </a:r>
          </a:p>
          <a:p>
            <a:pPr marL="0" indent="0" algn="ctr">
              <a:buNone/>
            </a:pPr>
            <a:r>
              <a:rPr lang="hu-HU" sz="11500" b="1" dirty="0" smtClean="0"/>
              <a:t>SZOLGÁLJ !</a:t>
            </a:r>
          </a:p>
        </p:txBody>
      </p:sp>
    </p:spTree>
    <p:extLst>
      <p:ext uri="{BB962C8B-B14F-4D97-AF65-F5344CB8AC3E}">
        <p14:creationId xmlns:p14="http://schemas.microsoft.com/office/powerpoint/2010/main" val="34371797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0"/>
            <a:ext cx="12192000" cy="1690688"/>
          </a:xfrm>
          <a:solidFill>
            <a:srgbClr val="00FF00"/>
          </a:solidFill>
        </p:spPr>
        <p:txBody>
          <a:bodyPr>
            <a:noAutofit/>
          </a:bodyPr>
          <a:lstStyle/>
          <a:p>
            <a:pPr algn="ctr"/>
            <a:r>
              <a:rPr lang="hu-HU" sz="6000" dirty="0" smtClean="0"/>
              <a:t>.</a:t>
            </a:r>
            <a:endParaRPr lang="hu-HU" sz="6000" dirty="0"/>
          </a:p>
        </p:txBody>
      </p:sp>
      <p:sp>
        <p:nvSpPr>
          <p:cNvPr id="3" name="Tartalom helye 2"/>
          <p:cNvSpPr>
            <a:spLocks noGrp="1"/>
          </p:cNvSpPr>
          <p:nvPr>
            <p:ph idx="1"/>
          </p:nvPr>
        </p:nvSpPr>
        <p:spPr>
          <a:xfrm>
            <a:off x="0" y="1690688"/>
            <a:ext cx="12192000" cy="4967689"/>
          </a:xfrm>
          <a:solidFill>
            <a:srgbClr val="FFFF00"/>
          </a:solidFill>
        </p:spPr>
        <p:txBody>
          <a:bodyPr/>
          <a:lstStyle/>
          <a:p>
            <a:pPr marL="0" indent="0" algn="ctr">
              <a:buNone/>
            </a:pPr>
            <a:r>
              <a:rPr lang="hu-HU" dirty="0" smtClean="0"/>
              <a:t>.</a:t>
            </a:r>
          </a:p>
          <a:p>
            <a:pPr marL="0" indent="0" algn="ctr">
              <a:buNone/>
            </a:pPr>
            <a:r>
              <a:rPr lang="hu-HU" sz="7200" b="1" dirty="0"/>
              <a:t>A  </a:t>
            </a:r>
            <a:r>
              <a:rPr lang="hu-HU" sz="7200" b="1" dirty="0" smtClean="0"/>
              <a:t> REGIONÁLIS   </a:t>
            </a:r>
            <a:r>
              <a:rPr lang="hu-HU" sz="7200" b="1" dirty="0"/>
              <a:t>PRESBITERKÉPZÉS  </a:t>
            </a:r>
            <a:br>
              <a:rPr lang="hu-HU" sz="7200" b="1" dirty="0"/>
            </a:br>
            <a:r>
              <a:rPr lang="hu-HU" sz="7200" b="1" dirty="0" smtClean="0"/>
              <a:t>ÁLLANDÓ   TÉMÁI</a:t>
            </a:r>
            <a:endParaRPr lang="hu-HU" sz="7200" dirty="0"/>
          </a:p>
        </p:txBody>
      </p:sp>
    </p:spTree>
    <p:extLst>
      <p:ext uri="{BB962C8B-B14F-4D97-AF65-F5344CB8AC3E}">
        <p14:creationId xmlns:p14="http://schemas.microsoft.com/office/powerpoint/2010/main" val="14357791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A  REGIONÁLIS   PRESBITERKÉPZÉS  </a:t>
            </a:r>
            <a:br>
              <a:rPr lang="hu-HU" sz="5400" b="1" dirty="0" smtClean="0"/>
            </a:br>
            <a:r>
              <a:rPr lang="hu-HU" sz="5400" b="1" dirty="0" smtClean="0"/>
              <a:t>ÁLLANDÓ   TÉMÁI</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buNone/>
            </a:pPr>
            <a:r>
              <a:rPr lang="hu-HU" sz="5400" b="1" dirty="0" smtClean="0"/>
              <a:t>1-BIBLIAISMERET</a:t>
            </a:r>
          </a:p>
          <a:p>
            <a:pPr marL="0" indent="0">
              <a:buNone/>
            </a:pPr>
            <a:r>
              <a:rPr lang="hu-HU" sz="1000" dirty="0"/>
              <a:t>.</a:t>
            </a:r>
            <a:endParaRPr lang="hu-HU" sz="1000" dirty="0" smtClean="0"/>
          </a:p>
          <a:p>
            <a:pPr marL="0" indent="0">
              <a:buNone/>
            </a:pPr>
            <a:r>
              <a:rPr lang="hu-HU" sz="5400" b="1" dirty="0" smtClean="0"/>
              <a:t>2-HITVALLÁSISMERET</a:t>
            </a:r>
          </a:p>
          <a:p>
            <a:pPr marL="0" indent="0">
              <a:buNone/>
            </a:pPr>
            <a:r>
              <a:rPr lang="hu-HU" sz="1000" dirty="0" smtClean="0"/>
              <a:t>.</a:t>
            </a:r>
          </a:p>
          <a:p>
            <a:pPr marL="0" indent="0">
              <a:buNone/>
            </a:pPr>
            <a:r>
              <a:rPr lang="hu-HU" sz="5400" b="1" dirty="0" smtClean="0"/>
              <a:t>3-HIT  ÁPOLÓ / HIT MÉLYÍTŐ  ALKALMAK</a:t>
            </a:r>
          </a:p>
          <a:p>
            <a:pPr marL="0" indent="0">
              <a:buNone/>
            </a:pPr>
            <a:r>
              <a:rPr lang="hu-HU" sz="1000" dirty="0" smtClean="0"/>
              <a:t>.</a:t>
            </a:r>
            <a:endParaRPr lang="sk-SK" sz="1000" b="1" dirty="0" smtClean="0"/>
          </a:p>
          <a:p>
            <a:pPr marL="0" indent="0">
              <a:buNone/>
            </a:pPr>
            <a:r>
              <a:rPr lang="sk-SK" sz="5400" b="1" dirty="0" smtClean="0"/>
              <a:t>4-EGYHÁZISMERET</a:t>
            </a:r>
          </a:p>
          <a:p>
            <a:pPr marL="0" indent="0">
              <a:buNone/>
            </a:pPr>
            <a:r>
              <a:rPr lang="sk-SK" sz="5400" b="1" dirty="0" smtClean="0"/>
              <a:t>5-PRESBITEREK  </a:t>
            </a:r>
            <a:r>
              <a:rPr lang="sk-SK" sz="5400" b="1" dirty="0" err="1" smtClean="0"/>
              <a:t>SZAKMAI</a:t>
            </a:r>
            <a:r>
              <a:rPr lang="sk-SK" sz="5400" b="1" dirty="0" smtClean="0"/>
              <a:t>  </a:t>
            </a:r>
            <a:r>
              <a:rPr lang="sk-SK" sz="5400" b="1" dirty="0" err="1" smtClean="0"/>
              <a:t>KÉPZÉSE</a:t>
            </a:r>
            <a:endParaRPr lang="hu-HU" sz="5400" b="1" dirty="0" smtClean="0"/>
          </a:p>
        </p:txBody>
      </p:sp>
    </p:spTree>
    <p:extLst>
      <p:ext uri="{BB962C8B-B14F-4D97-AF65-F5344CB8AC3E}">
        <p14:creationId xmlns:p14="http://schemas.microsoft.com/office/powerpoint/2010/main" val="41011887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00FF00"/>
          </a:solidFill>
        </p:spPr>
        <p:txBody>
          <a:bodyPr>
            <a:normAutofit/>
          </a:bodyPr>
          <a:lstStyle/>
          <a:p>
            <a:pPr algn="ctr"/>
            <a:r>
              <a:rPr lang="hu-HU" sz="6000" b="1" dirty="0" smtClean="0"/>
              <a:t>REFORMÁTUS  EGYHÁZKÖZSÉG - </a:t>
            </a:r>
            <a:r>
              <a:rPr lang="hu-HU" sz="6000" b="1" dirty="0" err="1" smtClean="0"/>
              <a:t>REK</a:t>
            </a:r>
            <a:endParaRPr lang="hu-HU" sz="6000" dirty="0"/>
          </a:p>
        </p:txBody>
      </p:sp>
      <p:sp>
        <p:nvSpPr>
          <p:cNvPr id="3" name="Tartalom helye 2"/>
          <p:cNvSpPr>
            <a:spLocks noGrp="1"/>
          </p:cNvSpPr>
          <p:nvPr>
            <p:ph idx="1"/>
          </p:nvPr>
        </p:nvSpPr>
        <p:spPr>
          <a:xfrm>
            <a:off x="0" y="1690688"/>
            <a:ext cx="12192000" cy="5167311"/>
          </a:xfrm>
          <a:solidFill>
            <a:srgbClr val="FFFF00"/>
          </a:solidFill>
        </p:spPr>
        <p:txBody>
          <a:bodyPr>
            <a:normAutofit/>
          </a:bodyPr>
          <a:lstStyle/>
          <a:p>
            <a:pPr marL="0" indent="0" algn="ctr">
              <a:buNone/>
            </a:pPr>
            <a:r>
              <a:rPr lang="sk-SK" sz="1000" dirty="0" smtClean="0"/>
              <a:t>.</a:t>
            </a:r>
          </a:p>
          <a:p>
            <a:pPr marL="0" indent="0" algn="ctr">
              <a:buNone/>
            </a:pPr>
            <a:r>
              <a:rPr lang="sk-SK" sz="9600" b="1" dirty="0" err="1" smtClean="0"/>
              <a:t>EGYHÁZISMERET</a:t>
            </a:r>
            <a:endParaRPr lang="sk-SK" sz="9600" b="1" dirty="0" smtClean="0"/>
          </a:p>
          <a:p>
            <a:pPr marL="0" indent="0" algn="ctr">
              <a:buNone/>
            </a:pPr>
            <a:r>
              <a:rPr lang="sk-SK" sz="1100" dirty="0" smtClean="0"/>
              <a:t>.</a:t>
            </a:r>
          </a:p>
          <a:p>
            <a:pPr marL="0" indent="0" algn="ctr">
              <a:buNone/>
            </a:pPr>
            <a:r>
              <a:rPr lang="sk-SK" sz="1100" b="1" dirty="0"/>
              <a:t>.</a:t>
            </a:r>
            <a:r>
              <a:rPr lang="sk-SK" sz="1100" b="1" dirty="0" smtClean="0"/>
              <a:t> </a:t>
            </a:r>
          </a:p>
          <a:p>
            <a:pPr marL="0" indent="0" algn="ctr">
              <a:buNone/>
            </a:pPr>
            <a:r>
              <a:rPr lang="sk-SK" sz="9600" b="1" dirty="0" err="1" smtClean="0"/>
              <a:t>EGYHÁZKÖZSÉG</a:t>
            </a:r>
            <a:endParaRPr lang="sk-SK" sz="9600" b="1" dirty="0" smtClean="0"/>
          </a:p>
          <a:p>
            <a:pPr marL="0" indent="0" algn="ctr">
              <a:buNone/>
            </a:pPr>
            <a:r>
              <a:rPr lang="sk-SK" sz="9600" b="1" dirty="0" err="1" smtClean="0"/>
              <a:t>KORMÁNYZÁSA</a:t>
            </a:r>
            <a:endParaRPr lang="hu-HU" sz="9600" dirty="0"/>
          </a:p>
        </p:txBody>
      </p:sp>
    </p:spTree>
    <p:extLst>
      <p:ext uri="{BB962C8B-B14F-4D97-AF65-F5344CB8AC3E}">
        <p14:creationId xmlns:p14="http://schemas.microsoft.com/office/powerpoint/2010/main" val="1897401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004551"/>
          </a:xfrm>
          <a:solidFill>
            <a:srgbClr val="00FF00"/>
          </a:solidFill>
        </p:spPr>
        <p:txBody>
          <a:bodyPr>
            <a:noAutofit/>
          </a:bodyPr>
          <a:lstStyle/>
          <a:p>
            <a:pPr algn="ctr"/>
            <a:r>
              <a:rPr lang="hu-HU" sz="5400" b="1" dirty="0" smtClean="0"/>
              <a:t>REFORMÁTUS  EGYHÁZKÖZSÉG - </a:t>
            </a:r>
            <a:r>
              <a:rPr lang="hu-HU" sz="5400" b="1" dirty="0" err="1" smtClean="0"/>
              <a:t>REK</a:t>
            </a:r>
            <a:r>
              <a:rPr lang="hu-HU" sz="5400" b="1" dirty="0" smtClean="0"/>
              <a:t>  1.</a:t>
            </a:r>
            <a:endParaRPr lang="hu-HU" sz="5400" b="1" dirty="0"/>
          </a:p>
        </p:txBody>
      </p:sp>
      <p:sp>
        <p:nvSpPr>
          <p:cNvPr id="3" name="Tartalom helye 2"/>
          <p:cNvSpPr>
            <a:spLocks noGrp="1"/>
          </p:cNvSpPr>
          <p:nvPr>
            <p:ph idx="1"/>
          </p:nvPr>
        </p:nvSpPr>
        <p:spPr>
          <a:xfrm>
            <a:off x="0" y="1004552"/>
            <a:ext cx="12192000" cy="5879205"/>
          </a:xfrm>
          <a:solidFill>
            <a:srgbClr val="FFFF00"/>
          </a:solidFill>
        </p:spPr>
        <p:txBody>
          <a:bodyPr>
            <a:noAutofit/>
          </a:bodyPr>
          <a:lstStyle/>
          <a:p>
            <a:pPr marL="0" indent="0">
              <a:buNone/>
            </a:pPr>
            <a:r>
              <a:rPr lang="hu-HU" sz="4400" b="1" dirty="0" smtClean="0"/>
              <a:t>ALAPOK:</a:t>
            </a:r>
          </a:p>
          <a:p>
            <a:pPr marL="0" indent="0">
              <a:buNone/>
            </a:pPr>
            <a:r>
              <a:rPr lang="hu-HU" sz="5400" b="1" dirty="0" smtClean="0"/>
              <a:t>1-SzRKE  	JOGISMERETE</a:t>
            </a:r>
          </a:p>
          <a:p>
            <a:pPr marL="0" indent="0">
              <a:buNone/>
            </a:pPr>
            <a:r>
              <a:rPr lang="hu-HU" sz="5400" b="1" dirty="0" smtClean="0"/>
              <a:t>2-REK  	TÖRTÉNETÉNEK   ISMERET</a:t>
            </a:r>
          </a:p>
          <a:p>
            <a:pPr marL="0" indent="0">
              <a:buNone/>
            </a:pPr>
            <a:r>
              <a:rPr lang="hu-HU" sz="5400" b="1" dirty="0"/>
              <a:t>3-REK		SZOLGÁLATAINAK   ISMERETE</a:t>
            </a:r>
          </a:p>
          <a:p>
            <a:pPr marL="0" indent="0">
              <a:buNone/>
            </a:pPr>
            <a:r>
              <a:rPr lang="hu-HU" sz="1000" dirty="0" smtClean="0"/>
              <a:t>.</a:t>
            </a:r>
          </a:p>
          <a:p>
            <a:pPr marL="0" indent="0">
              <a:buNone/>
            </a:pPr>
            <a:r>
              <a:rPr lang="hu-HU" sz="5400" b="1" dirty="0"/>
              <a:t>4</a:t>
            </a:r>
            <a:r>
              <a:rPr lang="hu-HU" sz="5400" b="1" dirty="0" smtClean="0"/>
              <a:t>-MISSZIÓI  		SZOLGÁLATOK  ISMERETE</a:t>
            </a:r>
          </a:p>
          <a:p>
            <a:pPr marL="0" indent="0">
              <a:buNone/>
            </a:pPr>
            <a:r>
              <a:rPr lang="hu-HU" sz="5400" b="1" dirty="0"/>
              <a:t>5</a:t>
            </a:r>
            <a:r>
              <a:rPr lang="hu-HU" sz="5400" b="1" dirty="0" smtClean="0"/>
              <a:t>-DIAKÓNIAI  	SZOLGÁLATOK  ISMERETE</a:t>
            </a:r>
          </a:p>
        </p:txBody>
      </p:sp>
    </p:spTree>
    <p:extLst>
      <p:ext uri="{BB962C8B-B14F-4D97-AF65-F5344CB8AC3E}">
        <p14:creationId xmlns:p14="http://schemas.microsoft.com/office/powerpoint/2010/main" val="1288644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00FF00"/>
          </a:solidFill>
        </p:spPr>
        <p:txBody>
          <a:bodyPr>
            <a:normAutofit fontScale="90000"/>
          </a:bodyPr>
          <a:lstStyle/>
          <a:p>
            <a:pPr algn="ctr"/>
            <a:r>
              <a:rPr lang="hu-HU" b="1" dirty="0"/>
              <a:t>1.</a:t>
            </a:r>
            <a:br>
              <a:rPr lang="hu-HU" b="1" dirty="0"/>
            </a:br>
            <a:r>
              <a:rPr lang="hu-HU" b="1" dirty="0"/>
              <a:t>REGIONÁLIS</a:t>
            </a:r>
            <a:br>
              <a:rPr lang="hu-HU" b="1" dirty="0"/>
            </a:br>
            <a:r>
              <a:rPr lang="hu-HU" b="1" dirty="0" smtClean="0"/>
              <a:t>PRESBITERKÉPZÉS</a:t>
            </a:r>
            <a:endParaRPr lang="hu-HU" dirty="0"/>
          </a:p>
        </p:txBody>
      </p:sp>
      <p:sp>
        <p:nvSpPr>
          <p:cNvPr id="3" name="Tartalom helye 2"/>
          <p:cNvSpPr>
            <a:spLocks noGrp="1"/>
          </p:cNvSpPr>
          <p:nvPr>
            <p:ph idx="1"/>
          </p:nvPr>
        </p:nvSpPr>
        <p:spPr>
          <a:xfrm>
            <a:off x="0" y="1690688"/>
            <a:ext cx="12192000" cy="5167311"/>
          </a:xfrm>
          <a:solidFill>
            <a:srgbClr val="FFFF00"/>
          </a:solidFill>
        </p:spPr>
        <p:txBody>
          <a:bodyPr>
            <a:normAutofit lnSpcReduction="10000"/>
          </a:bodyPr>
          <a:lstStyle/>
          <a:p>
            <a:pPr marL="0" indent="0" algn="ctr">
              <a:buNone/>
            </a:pPr>
            <a:r>
              <a:rPr lang="hu-HU" sz="1000" dirty="0" smtClean="0"/>
              <a:t>.</a:t>
            </a:r>
          </a:p>
          <a:p>
            <a:pPr marL="0" indent="0" algn="ctr">
              <a:buNone/>
            </a:pPr>
            <a:r>
              <a:rPr lang="hu-HU" dirty="0" smtClean="0"/>
              <a:t>AZ  ELŐADÁS  CÍME:</a:t>
            </a:r>
          </a:p>
          <a:p>
            <a:pPr marL="0" indent="0" algn="ctr">
              <a:buNone/>
            </a:pPr>
            <a:r>
              <a:rPr lang="hu-HU" sz="1000" dirty="0" smtClean="0"/>
              <a:t>.</a:t>
            </a:r>
          </a:p>
          <a:p>
            <a:pPr marL="0" indent="0" algn="ctr">
              <a:buNone/>
            </a:pPr>
            <a:r>
              <a:rPr lang="hu-HU" sz="8000" b="1" dirty="0" smtClean="0"/>
              <a:t>A    PRESBITER    TISZTSÉG</a:t>
            </a:r>
          </a:p>
          <a:p>
            <a:pPr marL="0" indent="0" algn="ctr">
              <a:buNone/>
            </a:pPr>
            <a:r>
              <a:rPr lang="hu-HU" sz="8000" b="1" dirty="0" smtClean="0"/>
              <a:t>VISELÉSE</a:t>
            </a:r>
          </a:p>
          <a:p>
            <a:pPr marL="0" indent="0" algn="ctr">
              <a:buNone/>
            </a:pPr>
            <a:r>
              <a:rPr lang="hu-HU" sz="8000" b="1" dirty="0" smtClean="0"/>
              <a:t>2014-ben</a:t>
            </a:r>
          </a:p>
          <a:p>
            <a:pPr marL="0" indent="0" algn="ctr">
              <a:buNone/>
            </a:pPr>
            <a:r>
              <a:rPr lang="hu-HU" sz="1000" dirty="0" smtClean="0"/>
              <a:t>.</a:t>
            </a:r>
          </a:p>
          <a:p>
            <a:pPr marL="0" indent="0" algn="ctr">
              <a:buNone/>
            </a:pPr>
            <a:r>
              <a:rPr lang="hu-HU" dirty="0" smtClean="0"/>
              <a:t>ELŐADÓ:	Fekete  Vince  -   a  </a:t>
            </a:r>
            <a:r>
              <a:rPr lang="hu-HU" dirty="0" err="1" smtClean="0"/>
              <a:t>Sz</a:t>
            </a:r>
            <a:r>
              <a:rPr lang="hu-HU" dirty="0" smtClean="0"/>
              <a:t> M R P </a:t>
            </a:r>
            <a:r>
              <a:rPr lang="hu-HU" dirty="0" err="1" smtClean="0"/>
              <a:t>Sz</a:t>
            </a:r>
            <a:r>
              <a:rPr lang="hu-HU" dirty="0" smtClean="0"/>
              <a:t>   megbízott  elnöke</a:t>
            </a:r>
          </a:p>
        </p:txBody>
      </p:sp>
    </p:spTree>
    <p:extLst>
      <p:ext uri="{BB962C8B-B14F-4D97-AF65-F5344CB8AC3E}">
        <p14:creationId xmlns:p14="http://schemas.microsoft.com/office/powerpoint/2010/main" val="5010666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004551"/>
          </a:xfrm>
          <a:solidFill>
            <a:srgbClr val="00FF00"/>
          </a:solidFill>
        </p:spPr>
        <p:txBody>
          <a:bodyPr>
            <a:noAutofit/>
          </a:bodyPr>
          <a:lstStyle/>
          <a:p>
            <a:pPr algn="ctr"/>
            <a:r>
              <a:rPr lang="hu-HU" sz="5400" b="1" dirty="0" smtClean="0"/>
              <a:t>REFORMÁTUS  EGYHÁZKÖZSÉG - </a:t>
            </a:r>
            <a:r>
              <a:rPr lang="hu-HU" sz="5400" b="1" dirty="0" err="1" smtClean="0"/>
              <a:t>REK</a:t>
            </a:r>
            <a:r>
              <a:rPr lang="hu-HU" sz="5400" b="1" dirty="0" smtClean="0"/>
              <a:t>  2.</a:t>
            </a:r>
            <a:endParaRPr lang="hu-HU" sz="5400" b="1" dirty="0"/>
          </a:p>
        </p:txBody>
      </p:sp>
      <p:sp>
        <p:nvSpPr>
          <p:cNvPr id="3" name="Tartalom helye 2"/>
          <p:cNvSpPr>
            <a:spLocks noGrp="1"/>
          </p:cNvSpPr>
          <p:nvPr>
            <p:ph idx="1"/>
          </p:nvPr>
        </p:nvSpPr>
        <p:spPr>
          <a:xfrm>
            <a:off x="0" y="1004552"/>
            <a:ext cx="12192000" cy="5879205"/>
          </a:xfrm>
          <a:solidFill>
            <a:srgbClr val="FFFF00"/>
          </a:solidFill>
        </p:spPr>
        <p:txBody>
          <a:bodyPr>
            <a:noAutofit/>
          </a:bodyPr>
          <a:lstStyle/>
          <a:p>
            <a:pPr marL="0" indent="0">
              <a:buNone/>
            </a:pPr>
            <a:r>
              <a:rPr lang="hu-HU" sz="4400" b="1" dirty="0" smtClean="0"/>
              <a:t>TERVEZÉS:</a:t>
            </a:r>
          </a:p>
          <a:p>
            <a:pPr marL="0" indent="0">
              <a:buNone/>
            </a:pPr>
            <a:r>
              <a:rPr lang="hu-HU" sz="5400" b="1" dirty="0"/>
              <a:t>6</a:t>
            </a:r>
            <a:r>
              <a:rPr lang="hu-HU" sz="5400" b="1" dirty="0" smtClean="0"/>
              <a:t>-SWOT ELEMZÉS</a:t>
            </a:r>
            <a:r>
              <a:rPr lang="hu-HU" sz="1000" dirty="0" smtClean="0"/>
              <a:t>:</a:t>
            </a:r>
          </a:p>
          <a:p>
            <a:pPr marL="0" indent="0">
              <a:buNone/>
            </a:pPr>
            <a:r>
              <a:rPr lang="hu-HU" sz="1800" dirty="0" smtClean="0"/>
              <a:t> (</a:t>
            </a:r>
            <a:r>
              <a:rPr lang="hu-HU" sz="1800" dirty="0" err="1" smtClean="0"/>
              <a:t>REK-STRATÉGIA</a:t>
            </a:r>
            <a:r>
              <a:rPr lang="hu-HU" sz="1800" dirty="0" smtClean="0"/>
              <a:t> ALKOTÁS: BELSŐ TÉNYEZŐK: ERŐSSÉGEINK-GYENGESÉGEINK / KÜLSŐ TÉNYEZŐK: LEHETŐSÉGEINK-VESZÉLYEINK) </a:t>
            </a:r>
          </a:p>
          <a:p>
            <a:pPr marL="0" indent="0">
              <a:buNone/>
            </a:pPr>
            <a:r>
              <a:rPr lang="hu-HU" sz="5400" b="1" dirty="0"/>
              <a:t>7</a:t>
            </a:r>
            <a:r>
              <a:rPr lang="hu-HU" sz="5400" b="1" dirty="0" smtClean="0"/>
              <a:t>-GAZDASÁGI-DEMOGRÁFIAI  </a:t>
            </a:r>
            <a:r>
              <a:rPr lang="hu-HU" sz="5400" b="1" dirty="0"/>
              <a:t>ISMERETEK</a:t>
            </a:r>
          </a:p>
          <a:p>
            <a:pPr marL="0" indent="0">
              <a:buNone/>
            </a:pPr>
            <a:r>
              <a:rPr lang="hu-HU" sz="5400" b="1" dirty="0"/>
              <a:t>8</a:t>
            </a:r>
            <a:r>
              <a:rPr lang="hu-HU" sz="5400" b="1" dirty="0" smtClean="0"/>
              <a:t>-PROGRAMOK TERVEZÉSE-SZERVEZÉSE:</a:t>
            </a:r>
          </a:p>
          <a:p>
            <a:pPr marL="0" indent="0">
              <a:buNone/>
            </a:pPr>
            <a:r>
              <a:rPr lang="hu-HU" sz="5400" b="1" dirty="0"/>
              <a:t> </a:t>
            </a:r>
            <a:r>
              <a:rPr lang="hu-HU" sz="5400" b="1" dirty="0" smtClean="0"/>
              <a:t>	GYERMEKEK </a:t>
            </a:r>
            <a:r>
              <a:rPr lang="hu-HU" sz="5400" b="1" dirty="0"/>
              <a:t>- TINI - IFI - </a:t>
            </a:r>
            <a:r>
              <a:rPr lang="hu-HU" sz="5400" b="1" dirty="0" smtClean="0"/>
              <a:t>FELNŐTTEK</a:t>
            </a:r>
          </a:p>
          <a:p>
            <a:pPr marL="0" indent="0">
              <a:buNone/>
            </a:pPr>
            <a:r>
              <a:rPr lang="hu-HU" sz="5400" b="1" dirty="0"/>
              <a:t>	</a:t>
            </a:r>
            <a:r>
              <a:rPr lang="hu-HU" sz="5400" b="1" dirty="0" smtClean="0"/>
              <a:t>ÉRETT KORÚAK  -  SZÉP KORÚAK</a:t>
            </a:r>
          </a:p>
          <a:p>
            <a:pPr marL="0" indent="0">
              <a:buNone/>
            </a:pPr>
            <a:endParaRPr lang="hu-HU" sz="5400" b="1" dirty="0"/>
          </a:p>
        </p:txBody>
      </p:sp>
    </p:spTree>
    <p:extLst>
      <p:ext uri="{BB962C8B-B14F-4D97-AF65-F5344CB8AC3E}">
        <p14:creationId xmlns:p14="http://schemas.microsoft.com/office/powerpoint/2010/main" val="20090495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004551"/>
          </a:xfrm>
          <a:solidFill>
            <a:srgbClr val="00FF00"/>
          </a:solidFill>
        </p:spPr>
        <p:txBody>
          <a:bodyPr>
            <a:noAutofit/>
          </a:bodyPr>
          <a:lstStyle/>
          <a:p>
            <a:pPr algn="ctr"/>
            <a:r>
              <a:rPr lang="hu-HU" sz="5400" b="1" dirty="0" smtClean="0"/>
              <a:t>REFORMÁTUS  EGYHÁZKÖZSÉG - </a:t>
            </a:r>
            <a:r>
              <a:rPr lang="hu-HU" sz="5400" b="1" dirty="0" err="1" smtClean="0"/>
              <a:t>REK</a:t>
            </a:r>
            <a:r>
              <a:rPr lang="hu-HU" sz="5400" b="1" dirty="0" smtClean="0"/>
              <a:t>  3.</a:t>
            </a:r>
            <a:endParaRPr lang="hu-HU" sz="5400" b="1" dirty="0"/>
          </a:p>
        </p:txBody>
      </p:sp>
      <p:sp>
        <p:nvSpPr>
          <p:cNvPr id="3" name="Tartalom helye 2"/>
          <p:cNvSpPr>
            <a:spLocks noGrp="1"/>
          </p:cNvSpPr>
          <p:nvPr>
            <p:ph idx="1"/>
          </p:nvPr>
        </p:nvSpPr>
        <p:spPr>
          <a:xfrm>
            <a:off x="0" y="1004552"/>
            <a:ext cx="12192000" cy="5879205"/>
          </a:xfrm>
          <a:solidFill>
            <a:srgbClr val="FFFF00"/>
          </a:solidFill>
        </p:spPr>
        <p:txBody>
          <a:bodyPr>
            <a:noAutofit/>
          </a:bodyPr>
          <a:lstStyle/>
          <a:p>
            <a:pPr marL="0" indent="0">
              <a:buNone/>
            </a:pPr>
            <a:r>
              <a:rPr lang="hu-HU" sz="4400" b="1" dirty="0" smtClean="0"/>
              <a:t>ÜGYVITEL:</a:t>
            </a:r>
          </a:p>
          <a:p>
            <a:pPr marL="0" indent="0">
              <a:buNone/>
            </a:pPr>
            <a:r>
              <a:rPr lang="hu-HU" sz="5400" b="1" dirty="0"/>
              <a:t>0</a:t>
            </a:r>
            <a:r>
              <a:rPr lang="hu-HU" sz="5400" b="1" dirty="0" smtClean="0"/>
              <a:t>9-IRATKEZELÉSI  REND</a:t>
            </a:r>
          </a:p>
          <a:p>
            <a:pPr marL="0" indent="0">
              <a:buNone/>
            </a:pPr>
            <a:r>
              <a:rPr lang="hu-HU" sz="5400" b="1" dirty="0" smtClean="0"/>
              <a:t>10-SZEMÉLYI  ADATOK  VÉDELME</a:t>
            </a:r>
          </a:p>
          <a:p>
            <a:pPr marL="0" indent="0">
              <a:buNone/>
            </a:pPr>
            <a:r>
              <a:rPr lang="hu-HU" sz="5400" b="1" dirty="0" smtClean="0"/>
              <a:t>11-SZÁMÍTÓGÉPEK  KEZELÉSI  RENDJE</a:t>
            </a:r>
          </a:p>
          <a:p>
            <a:pPr marL="0" indent="0">
              <a:buNone/>
            </a:pPr>
            <a:r>
              <a:rPr lang="hu-HU" sz="5400" b="1" dirty="0" smtClean="0"/>
              <a:t>12-SzRKE LEVÉLTÁRI - </a:t>
            </a:r>
            <a:r>
              <a:rPr lang="hu-HU" sz="5400" b="1" dirty="0" err="1" smtClean="0"/>
              <a:t>ARCHIVÁCIÓS</a:t>
            </a:r>
            <a:r>
              <a:rPr lang="hu-HU" sz="5400" b="1" dirty="0" smtClean="0"/>
              <a:t>  REND</a:t>
            </a:r>
          </a:p>
          <a:p>
            <a:pPr marL="0" indent="0">
              <a:buNone/>
            </a:pPr>
            <a:r>
              <a:rPr lang="hu-HU" sz="5400" b="1" dirty="0" smtClean="0"/>
              <a:t>13-PÉNZVITEL, KÖNYVELÉS, ADÓZÁS</a:t>
            </a:r>
          </a:p>
          <a:p>
            <a:pPr marL="0" indent="0">
              <a:buNone/>
            </a:pPr>
            <a:r>
              <a:rPr lang="hu-HU" sz="5400" b="1" dirty="0" smtClean="0"/>
              <a:t>14-LELTÁROZÁS	 INGÓ-INGATLAN</a:t>
            </a:r>
          </a:p>
        </p:txBody>
      </p:sp>
    </p:spTree>
    <p:extLst>
      <p:ext uri="{BB962C8B-B14F-4D97-AF65-F5344CB8AC3E}">
        <p14:creationId xmlns:p14="http://schemas.microsoft.com/office/powerpoint/2010/main" val="4518951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004551"/>
          </a:xfrm>
          <a:solidFill>
            <a:srgbClr val="00FF00"/>
          </a:solidFill>
        </p:spPr>
        <p:txBody>
          <a:bodyPr>
            <a:noAutofit/>
          </a:bodyPr>
          <a:lstStyle/>
          <a:p>
            <a:pPr algn="ctr"/>
            <a:r>
              <a:rPr lang="hu-HU" sz="5400" b="1" dirty="0" smtClean="0"/>
              <a:t>REFORMÁTUS  EGYHÁZKÖZSÉG - </a:t>
            </a:r>
            <a:r>
              <a:rPr lang="hu-HU" sz="5400" b="1" dirty="0" err="1" smtClean="0"/>
              <a:t>REK</a:t>
            </a:r>
            <a:r>
              <a:rPr lang="hu-HU" sz="5400" b="1" dirty="0" smtClean="0"/>
              <a:t>  4.</a:t>
            </a:r>
            <a:endParaRPr lang="hu-HU" sz="5400" b="1" dirty="0"/>
          </a:p>
        </p:txBody>
      </p:sp>
      <p:sp>
        <p:nvSpPr>
          <p:cNvPr id="3" name="Tartalom helye 2"/>
          <p:cNvSpPr>
            <a:spLocks noGrp="1"/>
          </p:cNvSpPr>
          <p:nvPr>
            <p:ph idx="1"/>
          </p:nvPr>
        </p:nvSpPr>
        <p:spPr>
          <a:xfrm>
            <a:off x="0" y="1004552"/>
            <a:ext cx="12192000" cy="5879205"/>
          </a:xfrm>
          <a:solidFill>
            <a:srgbClr val="FFFF00"/>
          </a:solidFill>
        </p:spPr>
        <p:txBody>
          <a:bodyPr>
            <a:noAutofit/>
          </a:bodyPr>
          <a:lstStyle/>
          <a:p>
            <a:pPr marL="0" indent="0">
              <a:buNone/>
            </a:pPr>
            <a:r>
              <a:rPr lang="hu-HU" sz="4400" b="1" dirty="0" smtClean="0"/>
              <a:t>KÖTELEZŐ VÉDELEM: </a:t>
            </a:r>
          </a:p>
          <a:p>
            <a:pPr marL="0" indent="0">
              <a:buNone/>
            </a:pPr>
            <a:r>
              <a:rPr lang="hu-HU" sz="4800" b="1" dirty="0" smtClean="0"/>
              <a:t>15-TŰZ  VÉDELEM</a:t>
            </a:r>
          </a:p>
          <a:p>
            <a:pPr marL="0" indent="0">
              <a:buNone/>
            </a:pPr>
            <a:r>
              <a:rPr lang="hu-HU" sz="4800" b="1" dirty="0" smtClean="0"/>
              <a:t>16-VAGYON  VÉDELEM</a:t>
            </a:r>
          </a:p>
          <a:p>
            <a:pPr marL="0" indent="0">
              <a:buNone/>
            </a:pPr>
            <a:r>
              <a:rPr lang="hu-HU" sz="4800" b="1" dirty="0" smtClean="0"/>
              <a:t>17-POLGÁRI  VÉDELEM</a:t>
            </a:r>
          </a:p>
          <a:p>
            <a:pPr marL="0" indent="0">
              <a:buNone/>
            </a:pPr>
            <a:r>
              <a:rPr lang="hu-HU" sz="4800" b="1" dirty="0" smtClean="0"/>
              <a:t>18-BALESET MENTESSÉG  VÉDELME</a:t>
            </a:r>
          </a:p>
          <a:p>
            <a:pPr marL="0" indent="0">
              <a:buNone/>
            </a:pPr>
            <a:r>
              <a:rPr lang="hu-HU" sz="4800" b="1" dirty="0" smtClean="0"/>
              <a:t>19-INGÓ-INGATLAN-FELELŐSÉG  BIZTOSÍTÁS</a:t>
            </a:r>
          </a:p>
        </p:txBody>
      </p:sp>
    </p:spTree>
    <p:extLst>
      <p:ext uri="{BB962C8B-B14F-4D97-AF65-F5344CB8AC3E}">
        <p14:creationId xmlns:p14="http://schemas.microsoft.com/office/powerpoint/2010/main" val="14036753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004551"/>
          </a:xfrm>
          <a:solidFill>
            <a:srgbClr val="00FF00"/>
          </a:solidFill>
        </p:spPr>
        <p:txBody>
          <a:bodyPr>
            <a:noAutofit/>
          </a:bodyPr>
          <a:lstStyle/>
          <a:p>
            <a:pPr algn="ctr"/>
            <a:r>
              <a:rPr lang="hu-HU" sz="5400" b="1" dirty="0" smtClean="0"/>
              <a:t>REFORMÁTUS  EGYHÁZKÖZSÉG - </a:t>
            </a:r>
            <a:r>
              <a:rPr lang="hu-HU" sz="5400" b="1" dirty="0" err="1" smtClean="0"/>
              <a:t>REK</a:t>
            </a:r>
            <a:r>
              <a:rPr lang="hu-HU" sz="5400" b="1" dirty="0" smtClean="0"/>
              <a:t>  5.</a:t>
            </a:r>
            <a:endParaRPr lang="hu-HU" sz="5400" b="1" dirty="0"/>
          </a:p>
        </p:txBody>
      </p:sp>
      <p:sp>
        <p:nvSpPr>
          <p:cNvPr id="3" name="Tartalom helye 2"/>
          <p:cNvSpPr>
            <a:spLocks noGrp="1"/>
          </p:cNvSpPr>
          <p:nvPr>
            <p:ph idx="1"/>
          </p:nvPr>
        </p:nvSpPr>
        <p:spPr>
          <a:xfrm>
            <a:off x="0" y="1004552"/>
            <a:ext cx="12192000" cy="5879205"/>
          </a:xfrm>
          <a:solidFill>
            <a:srgbClr val="FFFF00"/>
          </a:solidFill>
        </p:spPr>
        <p:txBody>
          <a:bodyPr>
            <a:noAutofit/>
          </a:bodyPr>
          <a:lstStyle/>
          <a:p>
            <a:pPr marL="0" indent="0">
              <a:buNone/>
            </a:pPr>
            <a:r>
              <a:rPr lang="hu-HU" sz="3200" b="1" dirty="0" smtClean="0"/>
              <a:t>SZOLGÁLATI TERÜLETEK:</a:t>
            </a:r>
          </a:p>
          <a:p>
            <a:pPr marL="0" indent="0">
              <a:buNone/>
            </a:pPr>
            <a:r>
              <a:rPr lang="hu-HU" sz="4000" b="1" dirty="0" smtClean="0"/>
              <a:t>20-PRESBITER KÖTELESSÉGEINEK-JOGAINAK  ISMERETE</a:t>
            </a:r>
          </a:p>
          <a:p>
            <a:pPr marL="0" indent="0">
              <a:buNone/>
            </a:pPr>
            <a:r>
              <a:rPr lang="hu-HU" sz="4000" b="1" dirty="0" smtClean="0"/>
              <a:t>21-SZOLGÁLATI  TERÜLETEK  ISMERETE</a:t>
            </a:r>
          </a:p>
          <a:p>
            <a:pPr marL="0" indent="0">
              <a:buNone/>
            </a:pPr>
            <a:r>
              <a:rPr lang="hu-HU" sz="4000" b="1" dirty="0" smtClean="0"/>
              <a:t>22-JOGALANYISÁG  -  ÖNKORMÁNYZÁS</a:t>
            </a:r>
            <a:endParaRPr lang="hu-HU" sz="4000" b="1" dirty="0"/>
          </a:p>
          <a:p>
            <a:pPr marL="0" indent="0">
              <a:buNone/>
            </a:pPr>
            <a:r>
              <a:rPr lang="hu-HU" sz="4000" b="1" dirty="0" smtClean="0"/>
              <a:t>23-ELNÖKSÉG HATÁSKÖRE</a:t>
            </a:r>
          </a:p>
          <a:p>
            <a:pPr marL="0" indent="0">
              <a:buNone/>
            </a:pPr>
            <a:r>
              <a:rPr lang="hu-HU" sz="4000" b="1" dirty="0" smtClean="0"/>
              <a:t>24-PRESBITÉRIUM  HATÁSKÖRE</a:t>
            </a:r>
          </a:p>
          <a:p>
            <a:pPr marL="0" indent="0">
              <a:buNone/>
            </a:pPr>
            <a:r>
              <a:rPr lang="hu-HU" sz="4000" b="1" dirty="0" smtClean="0"/>
              <a:t>25-EGYHÁZKÖZSÉGI  KÖZGYŰLÉS  HATÁSKÖRE</a:t>
            </a:r>
          </a:p>
          <a:p>
            <a:pPr marL="0" indent="0">
              <a:buNone/>
            </a:pPr>
            <a:r>
              <a:rPr lang="hu-HU" sz="4000" b="1" dirty="0" smtClean="0"/>
              <a:t>26-PÉNZVITELI  ELLENŐRZŐ  BIZOTTSÁG  FELADATKÖRE</a:t>
            </a:r>
          </a:p>
          <a:p>
            <a:pPr marL="0" indent="0">
              <a:buNone/>
            </a:pPr>
            <a:r>
              <a:rPr lang="hu-HU" sz="4000" b="1" dirty="0" smtClean="0"/>
              <a:t>27-EGYHÁZKÖZSÉGI  BÍRÓSÁG</a:t>
            </a:r>
          </a:p>
          <a:p>
            <a:pPr marL="0" indent="0">
              <a:buNone/>
            </a:pPr>
            <a:endParaRPr lang="hu-HU" sz="4000" b="1" dirty="0" smtClean="0"/>
          </a:p>
          <a:p>
            <a:pPr marL="0" indent="0">
              <a:buNone/>
            </a:pPr>
            <a:endParaRPr lang="hu-HU" sz="1200" dirty="0" smtClean="0"/>
          </a:p>
        </p:txBody>
      </p:sp>
    </p:spTree>
    <p:extLst>
      <p:ext uri="{BB962C8B-B14F-4D97-AF65-F5344CB8AC3E}">
        <p14:creationId xmlns:p14="http://schemas.microsoft.com/office/powerpoint/2010/main" val="13878560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004551"/>
          </a:xfrm>
          <a:solidFill>
            <a:srgbClr val="00FF00"/>
          </a:solidFill>
        </p:spPr>
        <p:txBody>
          <a:bodyPr>
            <a:noAutofit/>
          </a:bodyPr>
          <a:lstStyle/>
          <a:p>
            <a:pPr algn="ctr"/>
            <a:r>
              <a:rPr lang="hu-HU" sz="5400" b="1" dirty="0" smtClean="0"/>
              <a:t>REFORMÁTUS  EGYHÁZKÖZSÉG - </a:t>
            </a:r>
            <a:r>
              <a:rPr lang="hu-HU" sz="5400" b="1" dirty="0" err="1" smtClean="0"/>
              <a:t>REK</a:t>
            </a:r>
            <a:r>
              <a:rPr lang="hu-HU" sz="5400" b="1" dirty="0" smtClean="0"/>
              <a:t>  6.</a:t>
            </a:r>
            <a:endParaRPr lang="hu-HU" sz="5400" b="1" dirty="0"/>
          </a:p>
        </p:txBody>
      </p:sp>
      <p:sp>
        <p:nvSpPr>
          <p:cNvPr id="3" name="Tartalom helye 2"/>
          <p:cNvSpPr>
            <a:spLocks noGrp="1"/>
          </p:cNvSpPr>
          <p:nvPr>
            <p:ph idx="1"/>
          </p:nvPr>
        </p:nvSpPr>
        <p:spPr>
          <a:xfrm>
            <a:off x="0" y="1004552"/>
            <a:ext cx="12192000" cy="5879205"/>
          </a:xfrm>
          <a:solidFill>
            <a:srgbClr val="FFFF00"/>
          </a:solidFill>
        </p:spPr>
        <p:txBody>
          <a:bodyPr>
            <a:noAutofit/>
          </a:bodyPr>
          <a:lstStyle/>
          <a:p>
            <a:pPr marL="0" indent="0">
              <a:buNone/>
            </a:pPr>
            <a:r>
              <a:rPr lang="hu-HU" sz="4000" b="1" dirty="0" smtClean="0"/>
              <a:t>28-EGYHÁZZENE   SZERVEZÉSE</a:t>
            </a:r>
          </a:p>
          <a:p>
            <a:pPr marL="0" indent="0">
              <a:buNone/>
            </a:pPr>
            <a:r>
              <a:rPr lang="hu-HU" sz="4000" b="1" dirty="0"/>
              <a:t> </a:t>
            </a:r>
            <a:r>
              <a:rPr lang="hu-HU" sz="4000" b="1" dirty="0" smtClean="0"/>
              <a:t>     KÓRUS, ZENEKAR, CSOPORT</a:t>
            </a:r>
          </a:p>
          <a:p>
            <a:pPr marL="0" indent="0">
              <a:buNone/>
            </a:pPr>
            <a:r>
              <a:rPr lang="hu-HU" sz="4000" b="1" dirty="0"/>
              <a:t> </a:t>
            </a:r>
            <a:r>
              <a:rPr lang="hu-HU" sz="4000" b="1" dirty="0" smtClean="0"/>
              <a:t>     KIKÜLDÉS  ORSZÁGOS/REGIONÁLIS/KÁNTORKÉPZŐBE</a:t>
            </a:r>
          </a:p>
          <a:p>
            <a:pPr marL="0" indent="0">
              <a:buNone/>
            </a:pPr>
            <a:r>
              <a:rPr lang="hu-HU" sz="4000" b="1" dirty="0" smtClean="0"/>
              <a:t>29-PRESBITER  KÉPZÉS</a:t>
            </a:r>
          </a:p>
          <a:p>
            <a:pPr marL="0" indent="0">
              <a:buNone/>
            </a:pPr>
            <a:r>
              <a:rPr lang="hu-HU" sz="4000" b="1" dirty="0" smtClean="0"/>
              <a:t>      	RÉSZVÉTEL  AZ  </a:t>
            </a:r>
            <a:r>
              <a:rPr lang="hu-HU" sz="4000" b="1" dirty="0" err="1" smtClean="0"/>
              <a:t>EM</a:t>
            </a:r>
            <a:r>
              <a:rPr lang="hu-HU" sz="4000" b="1" dirty="0" smtClean="0"/>
              <a:t>  PRESBITER  KONFERENCIÁN</a:t>
            </a:r>
          </a:p>
          <a:p>
            <a:pPr marL="0" indent="0">
              <a:buNone/>
            </a:pPr>
            <a:r>
              <a:rPr lang="hu-HU" sz="4000" b="1" dirty="0"/>
              <a:t>	</a:t>
            </a:r>
            <a:r>
              <a:rPr lang="hu-HU" sz="4000" b="1" dirty="0" smtClean="0"/>
              <a:t>RÉSZVÉTEL A  </a:t>
            </a:r>
            <a:r>
              <a:rPr lang="hu-HU" sz="4000" b="1" dirty="0" err="1" smtClean="0"/>
              <a:t>SzMRPSz</a:t>
            </a:r>
            <a:r>
              <a:rPr lang="hu-HU" sz="4000" b="1" dirty="0" smtClean="0"/>
              <a:t>  PRESBITER  KÉPZÉSEN</a:t>
            </a:r>
          </a:p>
          <a:p>
            <a:pPr marL="0" indent="0">
              <a:buNone/>
            </a:pPr>
            <a:r>
              <a:rPr lang="hu-HU" sz="4000" b="1" dirty="0" smtClean="0"/>
              <a:t>30-SzRKE   PROTOKOLL   ISMERETE</a:t>
            </a:r>
          </a:p>
        </p:txBody>
      </p:sp>
    </p:spTree>
    <p:extLst>
      <p:ext uri="{BB962C8B-B14F-4D97-AF65-F5344CB8AC3E}">
        <p14:creationId xmlns:p14="http://schemas.microsoft.com/office/powerpoint/2010/main" val="35054967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004551"/>
          </a:xfrm>
          <a:solidFill>
            <a:srgbClr val="00FF00"/>
          </a:solidFill>
        </p:spPr>
        <p:txBody>
          <a:bodyPr>
            <a:noAutofit/>
          </a:bodyPr>
          <a:lstStyle/>
          <a:p>
            <a:pPr algn="ctr"/>
            <a:r>
              <a:rPr lang="hu-HU" sz="5400" b="1" dirty="0" smtClean="0"/>
              <a:t>REFORMÁTUS  EGYHÁZKÖZSÉG - </a:t>
            </a:r>
            <a:r>
              <a:rPr lang="hu-HU" sz="5400" b="1" dirty="0" err="1" smtClean="0"/>
              <a:t>REK</a:t>
            </a:r>
            <a:r>
              <a:rPr lang="hu-HU" sz="5400" b="1" dirty="0" smtClean="0"/>
              <a:t>   7.</a:t>
            </a:r>
            <a:endParaRPr lang="hu-HU" sz="5400" b="1" dirty="0"/>
          </a:p>
        </p:txBody>
      </p:sp>
      <p:sp>
        <p:nvSpPr>
          <p:cNvPr id="3" name="Tartalom helye 2"/>
          <p:cNvSpPr>
            <a:spLocks noGrp="1"/>
          </p:cNvSpPr>
          <p:nvPr>
            <p:ph idx="1"/>
          </p:nvPr>
        </p:nvSpPr>
        <p:spPr>
          <a:xfrm>
            <a:off x="0" y="1004552"/>
            <a:ext cx="12192000" cy="5879205"/>
          </a:xfrm>
          <a:solidFill>
            <a:srgbClr val="FFFF00"/>
          </a:solidFill>
        </p:spPr>
        <p:txBody>
          <a:bodyPr>
            <a:noAutofit/>
          </a:bodyPr>
          <a:lstStyle/>
          <a:p>
            <a:pPr marL="0" indent="0">
              <a:buNone/>
            </a:pPr>
            <a:r>
              <a:rPr lang="hu-HU" sz="1000" dirty="0" smtClean="0"/>
              <a:t>.</a:t>
            </a:r>
          </a:p>
          <a:p>
            <a:pPr marL="0" indent="0">
              <a:buNone/>
            </a:pPr>
            <a:r>
              <a:rPr lang="hu-HU" sz="4000" b="1" dirty="0" smtClean="0"/>
              <a:t>31-GONDNOKOK  KÖTELESSÉGEI-JOGAI</a:t>
            </a:r>
          </a:p>
          <a:p>
            <a:pPr marL="0" indent="0">
              <a:buNone/>
            </a:pPr>
            <a:endParaRPr lang="hu-HU" sz="4000" b="1" dirty="0" smtClean="0"/>
          </a:p>
          <a:p>
            <a:pPr marL="0" indent="0">
              <a:buNone/>
            </a:pPr>
            <a:r>
              <a:rPr lang="hu-HU" sz="4000" b="1" dirty="0" smtClean="0"/>
              <a:t>32-GONDNOKOK  FELADATKÖRÉNEK   MEGHATÁROZÁSA</a:t>
            </a:r>
          </a:p>
          <a:p>
            <a:pPr marL="0" indent="0">
              <a:buNone/>
            </a:pPr>
            <a:endParaRPr lang="hu-HU" sz="4000" b="1" dirty="0" smtClean="0"/>
          </a:p>
          <a:p>
            <a:pPr marL="0" indent="0">
              <a:buNone/>
            </a:pPr>
            <a:r>
              <a:rPr lang="hu-HU" sz="4000" b="1" dirty="0" smtClean="0"/>
              <a:t>33-GONDNOKOK  SZERVEZÉSI  TERÜLETEI</a:t>
            </a:r>
          </a:p>
          <a:p>
            <a:pPr marL="0" indent="0">
              <a:buNone/>
            </a:pPr>
            <a:r>
              <a:rPr lang="hu-HU" sz="4000" b="1" dirty="0"/>
              <a:t>	</a:t>
            </a:r>
            <a:r>
              <a:rPr lang="hu-HU" sz="4000" b="1" dirty="0" smtClean="0"/>
              <a:t>			BIZOTTSÁGOK KOORDINÁLÁSA</a:t>
            </a:r>
          </a:p>
          <a:p>
            <a:pPr marL="0" indent="0">
              <a:buNone/>
            </a:pPr>
            <a:endParaRPr lang="hu-HU" sz="4000" b="1" dirty="0" smtClean="0"/>
          </a:p>
          <a:p>
            <a:pPr marL="0" indent="0">
              <a:buNone/>
            </a:pPr>
            <a:endParaRPr lang="hu-HU" sz="1200" dirty="0" smtClean="0"/>
          </a:p>
        </p:txBody>
      </p:sp>
    </p:spTree>
    <p:extLst>
      <p:ext uri="{BB962C8B-B14F-4D97-AF65-F5344CB8AC3E}">
        <p14:creationId xmlns:p14="http://schemas.microsoft.com/office/powerpoint/2010/main" val="21553824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004551"/>
          </a:xfrm>
          <a:solidFill>
            <a:srgbClr val="00FF00"/>
          </a:solidFill>
        </p:spPr>
        <p:txBody>
          <a:bodyPr>
            <a:noAutofit/>
          </a:bodyPr>
          <a:lstStyle/>
          <a:p>
            <a:pPr algn="ctr"/>
            <a:r>
              <a:rPr lang="hu-HU" sz="5400" b="1" dirty="0" smtClean="0"/>
              <a:t>REFORMÁTUS  EGYHÁZKÖZSÉG - </a:t>
            </a:r>
            <a:r>
              <a:rPr lang="hu-HU" sz="5400" b="1" dirty="0" err="1" smtClean="0"/>
              <a:t>REK</a:t>
            </a:r>
            <a:r>
              <a:rPr lang="hu-HU" sz="5400" b="1" dirty="0" smtClean="0"/>
              <a:t>   8.</a:t>
            </a:r>
            <a:endParaRPr lang="hu-HU" sz="5400" b="1" dirty="0"/>
          </a:p>
        </p:txBody>
      </p:sp>
      <p:sp>
        <p:nvSpPr>
          <p:cNvPr id="3" name="Tartalom helye 2"/>
          <p:cNvSpPr>
            <a:spLocks noGrp="1"/>
          </p:cNvSpPr>
          <p:nvPr>
            <p:ph idx="1"/>
          </p:nvPr>
        </p:nvSpPr>
        <p:spPr>
          <a:xfrm>
            <a:off x="0" y="1004552"/>
            <a:ext cx="12192000" cy="5879205"/>
          </a:xfrm>
          <a:solidFill>
            <a:srgbClr val="FFFF00"/>
          </a:solidFill>
        </p:spPr>
        <p:txBody>
          <a:bodyPr>
            <a:noAutofit/>
          </a:bodyPr>
          <a:lstStyle/>
          <a:p>
            <a:pPr marL="0" indent="0">
              <a:buNone/>
            </a:pPr>
            <a:endParaRPr lang="hu-HU" sz="4000" b="1" dirty="0" smtClean="0"/>
          </a:p>
          <a:p>
            <a:pPr marL="0" indent="0">
              <a:buNone/>
            </a:pPr>
            <a:r>
              <a:rPr lang="hu-HU" sz="4000" b="1" dirty="0" smtClean="0"/>
              <a:t>34-REK  ELNÖKSÉGÉNEK  FELADATKÖRE</a:t>
            </a:r>
          </a:p>
          <a:p>
            <a:pPr marL="0" indent="0">
              <a:buNone/>
            </a:pPr>
            <a:endParaRPr lang="hu-HU" sz="4000" b="1" dirty="0" smtClean="0"/>
          </a:p>
          <a:p>
            <a:pPr marL="0" indent="0">
              <a:buNone/>
            </a:pPr>
            <a:r>
              <a:rPr lang="hu-HU" sz="4000" b="1" dirty="0" smtClean="0"/>
              <a:t>35-REK  </a:t>
            </a:r>
            <a:r>
              <a:rPr lang="hu-HU" sz="4000" b="1" dirty="0"/>
              <a:t>	</a:t>
            </a:r>
            <a:r>
              <a:rPr lang="hu-HU" sz="4000" b="1" dirty="0" smtClean="0"/>
              <a:t>ELNÖKSÉGI  KOMPETENCIÁK</a:t>
            </a:r>
            <a:endParaRPr lang="hu-HU" sz="4000" b="1" dirty="0"/>
          </a:p>
          <a:p>
            <a:pPr marL="0" indent="0">
              <a:buNone/>
            </a:pPr>
            <a:r>
              <a:rPr lang="hu-HU" sz="4000" b="1" dirty="0"/>
              <a:t>		MEGHATÁROZÁSA </a:t>
            </a:r>
          </a:p>
          <a:p>
            <a:pPr marL="0" indent="0">
              <a:buNone/>
            </a:pPr>
            <a:endParaRPr lang="hu-HU" sz="4000" b="1" dirty="0" smtClean="0"/>
          </a:p>
          <a:p>
            <a:pPr marL="0" indent="0">
              <a:buNone/>
            </a:pPr>
            <a:endParaRPr lang="hu-HU" sz="1200" dirty="0" smtClean="0"/>
          </a:p>
        </p:txBody>
      </p:sp>
    </p:spTree>
    <p:extLst>
      <p:ext uri="{BB962C8B-B14F-4D97-AF65-F5344CB8AC3E}">
        <p14:creationId xmlns:p14="http://schemas.microsoft.com/office/powerpoint/2010/main" val="124363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004551"/>
          </a:xfrm>
          <a:solidFill>
            <a:srgbClr val="00FF00"/>
          </a:solidFill>
        </p:spPr>
        <p:txBody>
          <a:bodyPr>
            <a:noAutofit/>
          </a:bodyPr>
          <a:lstStyle/>
          <a:p>
            <a:pPr algn="ctr"/>
            <a:r>
              <a:rPr lang="hu-HU" sz="5400" b="1" dirty="0" smtClean="0"/>
              <a:t>REFORMÁTUS  EGYHÁZKÖZSÉG - </a:t>
            </a:r>
            <a:r>
              <a:rPr lang="hu-HU" sz="5400" b="1" dirty="0" err="1" smtClean="0"/>
              <a:t>REK</a:t>
            </a:r>
            <a:r>
              <a:rPr lang="hu-HU" sz="5400" b="1" dirty="0" smtClean="0"/>
              <a:t>  9.</a:t>
            </a:r>
            <a:endParaRPr lang="hu-HU" sz="5400" b="1" dirty="0"/>
          </a:p>
        </p:txBody>
      </p:sp>
      <p:sp>
        <p:nvSpPr>
          <p:cNvPr id="3" name="Tartalom helye 2"/>
          <p:cNvSpPr>
            <a:spLocks noGrp="1"/>
          </p:cNvSpPr>
          <p:nvPr>
            <p:ph idx="1"/>
          </p:nvPr>
        </p:nvSpPr>
        <p:spPr>
          <a:xfrm>
            <a:off x="0" y="1004552"/>
            <a:ext cx="12192000" cy="5879205"/>
          </a:xfrm>
          <a:solidFill>
            <a:srgbClr val="FFFF00"/>
          </a:solidFill>
        </p:spPr>
        <p:txBody>
          <a:bodyPr>
            <a:noAutofit/>
          </a:bodyPr>
          <a:lstStyle/>
          <a:p>
            <a:r>
              <a:rPr lang="hu-HU" sz="4000" b="1" dirty="0" smtClean="0"/>
              <a:t>AZ ELNÖKSÉG  ÉS  PRESBITÉRIUM </a:t>
            </a:r>
          </a:p>
          <a:p>
            <a:pPr marL="0" indent="0">
              <a:buNone/>
            </a:pPr>
            <a:r>
              <a:rPr lang="hu-HU" sz="4000" b="1" dirty="0" smtClean="0"/>
              <a:t>  </a:t>
            </a:r>
            <a:r>
              <a:rPr lang="hu-HU" sz="5400" b="1" dirty="0" smtClean="0"/>
              <a:t>SZERVEZÉSI  FELADATAI:</a:t>
            </a:r>
          </a:p>
          <a:p>
            <a:r>
              <a:rPr lang="hu-HU" sz="4000" b="1" dirty="0" smtClean="0"/>
              <a:t>PRESBITEREK / GYÜLEKEZETI TAGOK SZERVEZÉSE</a:t>
            </a:r>
          </a:p>
          <a:p>
            <a:pPr marL="0" indent="0">
              <a:buNone/>
            </a:pPr>
            <a:r>
              <a:rPr lang="hu-HU" sz="4000" b="1" dirty="0" smtClean="0"/>
              <a:t>  AZ EGYHÁZ  ÁLTAL  SZERVEZETT </a:t>
            </a:r>
            <a:r>
              <a:rPr lang="hu-HU" sz="4000" b="1" dirty="0"/>
              <a:t> </a:t>
            </a:r>
            <a:r>
              <a:rPr lang="hu-HU" sz="4000" b="1" dirty="0" smtClean="0"/>
              <a:t>REFORMÁTUS </a:t>
            </a:r>
          </a:p>
          <a:p>
            <a:pPr marL="0" indent="0">
              <a:buNone/>
            </a:pPr>
            <a:r>
              <a:rPr lang="hu-HU" sz="4000" b="1" dirty="0"/>
              <a:t> </a:t>
            </a:r>
            <a:r>
              <a:rPr lang="hu-HU" sz="4000" b="1" dirty="0" smtClean="0"/>
              <a:t> ÜNNEPSÉGEKRE  VAGY  ÖKUMENIKUS  ALKALMAKRA.</a:t>
            </a:r>
          </a:p>
          <a:p>
            <a:r>
              <a:rPr lang="hu-HU" sz="4000" b="1" dirty="0" smtClean="0"/>
              <a:t>MEGSZERVEZNI  A  MÉLTÓ MEGEMLÉKEZÉST</a:t>
            </a:r>
          </a:p>
          <a:p>
            <a:pPr marL="0" indent="0">
              <a:buNone/>
            </a:pPr>
            <a:r>
              <a:rPr lang="hu-HU" sz="4000" b="1" dirty="0" smtClean="0"/>
              <a:t>  A  </a:t>
            </a:r>
            <a:r>
              <a:rPr lang="hu-HU" sz="4000" b="1" dirty="0"/>
              <a:t>MAGYAR  NEMZETI  </a:t>
            </a:r>
            <a:r>
              <a:rPr lang="hu-HU" sz="4000" b="1" dirty="0" smtClean="0"/>
              <a:t>ÜNNEPEINKRE  AZ  </a:t>
            </a:r>
            <a:r>
              <a:rPr lang="hu-HU" sz="4000" b="1" dirty="0" err="1" smtClean="0"/>
              <a:t>I.T</a:t>
            </a:r>
            <a:r>
              <a:rPr lang="hu-HU" sz="4000" b="1" dirty="0" smtClean="0"/>
              <a:t>.    </a:t>
            </a:r>
          </a:p>
          <a:p>
            <a:pPr marL="0" indent="0">
              <a:buNone/>
            </a:pPr>
            <a:r>
              <a:rPr lang="hu-HU" sz="4000" b="1" dirty="0"/>
              <a:t> </a:t>
            </a:r>
            <a:r>
              <a:rPr lang="hu-HU" sz="4000" b="1" dirty="0" smtClean="0"/>
              <a:t> ALKALMAKON A  TELEPÜLÉSEN - RÉGIÓBAN.</a:t>
            </a:r>
          </a:p>
        </p:txBody>
      </p:sp>
    </p:spTree>
    <p:extLst>
      <p:ext uri="{BB962C8B-B14F-4D97-AF65-F5344CB8AC3E}">
        <p14:creationId xmlns:p14="http://schemas.microsoft.com/office/powerpoint/2010/main" val="16577429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004551"/>
          </a:xfrm>
          <a:solidFill>
            <a:srgbClr val="00FF00"/>
          </a:solidFill>
        </p:spPr>
        <p:txBody>
          <a:bodyPr>
            <a:noAutofit/>
          </a:bodyPr>
          <a:lstStyle/>
          <a:p>
            <a:pPr algn="ctr"/>
            <a:r>
              <a:rPr lang="hu-HU" sz="5400" b="1" dirty="0" smtClean="0"/>
              <a:t>REFORMÁTUS  EGYHÁZKÖZSÉG - </a:t>
            </a:r>
            <a:r>
              <a:rPr lang="hu-HU" sz="5400" b="1" dirty="0" err="1" smtClean="0"/>
              <a:t>REK</a:t>
            </a:r>
            <a:r>
              <a:rPr lang="hu-HU" sz="5400" b="1" dirty="0" smtClean="0"/>
              <a:t>  9.</a:t>
            </a:r>
            <a:endParaRPr lang="hu-HU" sz="5400" b="1" dirty="0"/>
          </a:p>
        </p:txBody>
      </p:sp>
      <p:sp>
        <p:nvSpPr>
          <p:cNvPr id="3" name="Tartalom helye 2"/>
          <p:cNvSpPr>
            <a:spLocks noGrp="1"/>
          </p:cNvSpPr>
          <p:nvPr>
            <p:ph idx="1"/>
          </p:nvPr>
        </p:nvSpPr>
        <p:spPr>
          <a:xfrm>
            <a:off x="0" y="1004552"/>
            <a:ext cx="12192000" cy="5879205"/>
          </a:xfrm>
          <a:solidFill>
            <a:srgbClr val="FFFF00"/>
          </a:solidFill>
        </p:spPr>
        <p:txBody>
          <a:bodyPr>
            <a:noAutofit/>
          </a:bodyPr>
          <a:lstStyle/>
          <a:p>
            <a:r>
              <a:rPr lang="hu-HU" sz="4000" b="1" dirty="0" smtClean="0"/>
              <a:t>HATÁROZATOT HOZNI ARRÓL, HOGY: </a:t>
            </a:r>
          </a:p>
          <a:p>
            <a:r>
              <a:rPr lang="hu-HU" sz="4000" b="1" dirty="0" smtClean="0"/>
              <a:t>A NEMZETI  IMÁT MELYIK  NEMZETI  ALKALMON  ÉNEKELJÜK  A  </a:t>
            </a:r>
            <a:r>
              <a:rPr lang="hu-HU" sz="4000" b="1" dirty="0" err="1" smtClean="0"/>
              <a:t>RT-ban</a:t>
            </a:r>
            <a:r>
              <a:rPr lang="hu-HU" sz="4000" b="1" dirty="0" smtClean="0"/>
              <a:t>,</a:t>
            </a:r>
          </a:p>
          <a:p>
            <a:r>
              <a:rPr lang="hu-HU" sz="4000" b="1" dirty="0" smtClean="0"/>
              <a:t>A  MAGYAR  ZÁSZLÓ, </a:t>
            </a:r>
            <a:r>
              <a:rPr lang="hu-HU" sz="4000" b="1" dirty="0" err="1" smtClean="0"/>
              <a:t>SzRKE</a:t>
            </a:r>
            <a:r>
              <a:rPr lang="hu-HU" sz="4000" b="1" dirty="0" smtClean="0"/>
              <a:t> ZÁSZLÓ és CÍMER, ELHELYEZÉSÉRŐL  A TEMPLOMBAN,</a:t>
            </a:r>
          </a:p>
          <a:p>
            <a:pPr marL="0" indent="0">
              <a:buNone/>
            </a:pPr>
            <a:r>
              <a:rPr lang="hu-HU" sz="1000" b="1" dirty="0" smtClean="0"/>
              <a:t>.</a:t>
            </a:r>
          </a:p>
          <a:p>
            <a:r>
              <a:rPr lang="hu-HU" sz="4000" b="1" dirty="0" smtClean="0"/>
              <a:t>MEGHATÁROZNI A FORMÁJÁT  A  REFORMÁTUS </a:t>
            </a:r>
            <a:r>
              <a:rPr lang="hu-HU" sz="4000" b="1" dirty="0"/>
              <a:t>MAGYARSÁG </a:t>
            </a:r>
            <a:r>
              <a:rPr lang="hu-HU" sz="4000" b="1" dirty="0" smtClean="0"/>
              <a:t> SAJÁT  </a:t>
            </a:r>
            <a:r>
              <a:rPr lang="hu-HU" sz="4000" b="1" dirty="0"/>
              <a:t>ÉRDEKEINK  </a:t>
            </a:r>
            <a:r>
              <a:rPr lang="hu-HU" sz="4000" b="1" dirty="0" smtClean="0"/>
              <a:t>KÉPVISELETÉRE AZ : ÖNKORMÁNYZATI  VÁLASZTÁSOK  ALKALMAIRA.</a:t>
            </a:r>
          </a:p>
        </p:txBody>
      </p:sp>
    </p:spTree>
    <p:extLst>
      <p:ext uri="{BB962C8B-B14F-4D97-AF65-F5344CB8AC3E}">
        <p14:creationId xmlns:p14="http://schemas.microsoft.com/office/powerpoint/2010/main" val="1819730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210613"/>
          </a:xfrm>
          <a:solidFill>
            <a:srgbClr val="00FF00"/>
          </a:solidFill>
        </p:spPr>
        <p:txBody>
          <a:bodyPr>
            <a:noAutofit/>
          </a:bodyPr>
          <a:lstStyle/>
          <a:p>
            <a:pPr algn="ctr"/>
            <a:r>
              <a:rPr lang="hu-HU" sz="5400" b="1" dirty="0" smtClean="0"/>
              <a:t>REFORMÁTUS  EGYHÁZKÖZSÉG - </a:t>
            </a:r>
            <a:r>
              <a:rPr lang="hu-HU" sz="5400" b="1" dirty="0" err="1" smtClean="0"/>
              <a:t>REK</a:t>
            </a:r>
            <a:r>
              <a:rPr lang="hu-HU" sz="5400" b="1" dirty="0" smtClean="0"/>
              <a:t>  10.</a:t>
            </a:r>
            <a:endParaRPr lang="hu-HU" sz="5400" b="1" dirty="0"/>
          </a:p>
        </p:txBody>
      </p:sp>
      <p:sp>
        <p:nvSpPr>
          <p:cNvPr id="3" name="Tartalom helye 2"/>
          <p:cNvSpPr>
            <a:spLocks noGrp="1"/>
          </p:cNvSpPr>
          <p:nvPr>
            <p:ph idx="1"/>
          </p:nvPr>
        </p:nvSpPr>
        <p:spPr>
          <a:xfrm>
            <a:off x="0" y="1210614"/>
            <a:ext cx="12192000" cy="5673143"/>
          </a:xfrm>
          <a:solidFill>
            <a:srgbClr val="FFFF00"/>
          </a:solidFill>
        </p:spPr>
        <p:txBody>
          <a:bodyPr>
            <a:noAutofit/>
          </a:bodyPr>
          <a:lstStyle/>
          <a:p>
            <a:pPr marL="0" indent="0">
              <a:buNone/>
            </a:pPr>
            <a:r>
              <a:rPr lang="hu-HU" sz="1400" b="1" dirty="0" smtClean="0"/>
              <a:t>.</a:t>
            </a:r>
          </a:p>
          <a:p>
            <a:pPr marL="0" indent="0">
              <a:buNone/>
            </a:pPr>
            <a:r>
              <a:rPr lang="hu-HU" sz="4400" b="1" dirty="0" smtClean="0"/>
              <a:t>21-GYÜLEKEZETÉPÍTÉS	TECHNIKÁI / FEJLESZTÉSE</a:t>
            </a:r>
          </a:p>
          <a:p>
            <a:pPr marL="0" indent="0">
              <a:buNone/>
            </a:pPr>
            <a:r>
              <a:rPr lang="hu-HU" sz="1000" dirty="0" smtClean="0"/>
              <a:t>.</a:t>
            </a:r>
          </a:p>
          <a:p>
            <a:pPr marL="0" indent="0">
              <a:buNone/>
            </a:pPr>
            <a:r>
              <a:rPr lang="hu-HU" sz="4400" b="1" dirty="0" smtClean="0"/>
              <a:t>22-KAPCSOLATÉPÍTÉS	EGYHÁZON BELÜL / KÍVÜL	</a:t>
            </a:r>
          </a:p>
          <a:p>
            <a:pPr marL="0" indent="0">
              <a:buNone/>
            </a:pPr>
            <a:r>
              <a:rPr lang="hu-HU" sz="1000" dirty="0" smtClean="0"/>
              <a:t>.</a:t>
            </a:r>
          </a:p>
          <a:p>
            <a:pPr marL="0" indent="0">
              <a:buNone/>
            </a:pPr>
            <a:r>
              <a:rPr lang="hu-HU" sz="4400" b="1" dirty="0" smtClean="0"/>
              <a:t>23-REFORMÁTUS	MÉDIÁK</a:t>
            </a:r>
          </a:p>
          <a:p>
            <a:pPr marL="0" indent="0">
              <a:buNone/>
            </a:pPr>
            <a:r>
              <a:rPr lang="hu-HU" sz="1000" dirty="0" smtClean="0"/>
              <a:t>.</a:t>
            </a:r>
          </a:p>
          <a:p>
            <a:pPr marL="0" indent="0">
              <a:buNone/>
            </a:pPr>
            <a:r>
              <a:rPr lang="hu-HU" sz="4400" b="1" dirty="0" smtClean="0"/>
              <a:t>24-PROPAGÁCIÓ  -  REKLÁM</a:t>
            </a:r>
          </a:p>
        </p:txBody>
      </p:sp>
    </p:spTree>
    <p:extLst>
      <p:ext uri="{BB962C8B-B14F-4D97-AF65-F5344CB8AC3E}">
        <p14:creationId xmlns:p14="http://schemas.microsoft.com/office/powerpoint/2010/main" val="2429157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00FF00"/>
          </a:solidFill>
        </p:spPr>
        <p:txBody>
          <a:bodyPr>
            <a:normAutofit fontScale="90000"/>
          </a:bodyPr>
          <a:lstStyle/>
          <a:p>
            <a:pPr algn="ctr"/>
            <a:r>
              <a:rPr lang="hu-HU" b="1" dirty="0" smtClean="0"/>
              <a:t>ÁLTALÁNOS   ELVÁRÁSOK</a:t>
            </a:r>
            <a:br>
              <a:rPr lang="hu-HU" b="1" dirty="0" smtClean="0"/>
            </a:br>
            <a:r>
              <a:rPr lang="hu-HU" b="1" dirty="0" smtClean="0"/>
              <a:t>A  PRESBITERI  TISZTSÉGET  BETÖLTŐ  </a:t>
            </a:r>
            <a:br>
              <a:rPr lang="hu-HU" b="1" dirty="0" smtClean="0"/>
            </a:br>
            <a:r>
              <a:rPr lang="hu-HU" b="1" dirty="0" smtClean="0"/>
              <a:t>EGYHÁZTAGGAL  SZEMBEN</a:t>
            </a:r>
            <a:endParaRPr lang="hu-HU" b="1" dirty="0"/>
          </a:p>
        </p:txBody>
      </p:sp>
      <p:sp>
        <p:nvSpPr>
          <p:cNvPr id="3" name="Tartalom helye 2"/>
          <p:cNvSpPr>
            <a:spLocks noGrp="1"/>
          </p:cNvSpPr>
          <p:nvPr>
            <p:ph idx="1"/>
          </p:nvPr>
        </p:nvSpPr>
        <p:spPr>
          <a:xfrm>
            <a:off x="0" y="1690688"/>
            <a:ext cx="12192000" cy="5167311"/>
          </a:xfrm>
          <a:solidFill>
            <a:srgbClr val="FFFF00"/>
          </a:solidFill>
        </p:spPr>
        <p:txBody>
          <a:bodyPr>
            <a:normAutofit/>
          </a:bodyPr>
          <a:lstStyle/>
          <a:p>
            <a:pPr marL="0" indent="0">
              <a:buNone/>
            </a:pPr>
            <a:endParaRPr lang="hu-HU" b="1" dirty="0" smtClean="0"/>
          </a:p>
          <a:p>
            <a:pPr marL="0" indent="0" algn="ctr">
              <a:buNone/>
            </a:pPr>
            <a:r>
              <a:rPr lang="hu-HU" sz="8800" b="1" dirty="0" smtClean="0"/>
              <a:t>KI   </a:t>
            </a:r>
          </a:p>
          <a:p>
            <a:pPr marL="0" indent="0" algn="ctr">
              <a:buNone/>
            </a:pPr>
            <a:r>
              <a:rPr lang="hu-HU" sz="8800" b="1" dirty="0" smtClean="0"/>
              <a:t>LEHET    </a:t>
            </a:r>
          </a:p>
          <a:p>
            <a:pPr marL="0" indent="0" algn="ctr">
              <a:buNone/>
            </a:pPr>
            <a:r>
              <a:rPr lang="hu-HU" sz="8800" b="1" dirty="0" smtClean="0"/>
              <a:t>PRESBITER ?</a:t>
            </a:r>
          </a:p>
        </p:txBody>
      </p:sp>
    </p:spTree>
    <p:extLst>
      <p:ext uri="{BB962C8B-B14F-4D97-AF65-F5344CB8AC3E}">
        <p14:creationId xmlns:p14="http://schemas.microsoft.com/office/powerpoint/2010/main" val="12725844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EGYHÁZMEGYE</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sk-SK" sz="800" dirty="0" smtClean="0"/>
              <a:t>.</a:t>
            </a:r>
          </a:p>
          <a:p>
            <a:pPr marL="0" indent="0" algn="ctr">
              <a:buNone/>
            </a:pPr>
            <a:r>
              <a:rPr lang="sk-SK" sz="800" dirty="0"/>
              <a:t>.</a:t>
            </a:r>
          </a:p>
          <a:p>
            <a:pPr marL="0" indent="0" algn="ctr">
              <a:buNone/>
            </a:pPr>
            <a:r>
              <a:rPr lang="sk-SK" sz="8000" b="1" dirty="0" err="1" smtClean="0"/>
              <a:t>EGYHÁZISMERET</a:t>
            </a:r>
            <a:endParaRPr lang="sk-SK" sz="8000" b="1" dirty="0"/>
          </a:p>
          <a:p>
            <a:pPr marL="0" indent="0" algn="ctr">
              <a:buNone/>
            </a:pPr>
            <a:r>
              <a:rPr lang="sk-SK" sz="800" dirty="0"/>
              <a:t>.</a:t>
            </a:r>
          </a:p>
          <a:p>
            <a:pPr marL="0" indent="0" algn="ctr">
              <a:buNone/>
            </a:pPr>
            <a:r>
              <a:rPr lang="sk-SK" sz="800" b="1" dirty="0"/>
              <a:t>. </a:t>
            </a:r>
          </a:p>
          <a:p>
            <a:pPr marL="0" indent="0" algn="ctr">
              <a:buNone/>
            </a:pPr>
            <a:r>
              <a:rPr lang="sk-SK" sz="8000" b="1" dirty="0" err="1" smtClean="0"/>
              <a:t>EGYHÁZMEGYE</a:t>
            </a:r>
            <a:endParaRPr lang="sk-SK" sz="8000" b="1" dirty="0"/>
          </a:p>
          <a:p>
            <a:pPr marL="0" indent="0" algn="ctr">
              <a:buNone/>
            </a:pPr>
            <a:r>
              <a:rPr lang="sk-SK" sz="8000" b="1" dirty="0" err="1" smtClean="0"/>
              <a:t>KORMÁNYZÁSA</a:t>
            </a:r>
            <a:endParaRPr lang="hu-HU" sz="8000" dirty="0"/>
          </a:p>
        </p:txBody>
      </p:sp>
    </p:spTree>
    <p:extLst>
      <p:ext uri="{BB962C8B-B14F-4D97-AF65-F5344CB8AC3E}">
        <p14:creationId xmlns:p14="http://schemas.microsoft.com/office/powerpoint/2010/main" val="30749843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REFORMÁTUS  EGYHÁZMEGYE – </a:t>
            </a:r>
            <a:r>
              <a:rPr lang="hu-HU" sz="5400" b="1" dirty="0" err="1" smtClean="0"/>
              <a:t>EM</a:t>
            </a:r>
            <a:r>
              <a:rPr lang="hu-HU" sz="5400" b="1" dirty="0"/>
              <a:t>  </a:t>
            </a:r>
            <a:r>
              <a:rPr lang="hu-HU" sz="5400" b="1" dirty="0" smtClean="0"/>
              <a:t>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buNone/>
            </a:pPr>
            <a:r>
              <a:rPr lang="hu-HU" sz="4000" b="1" dirty="0" smtClean="0"/>
              <a:t>1-EM:  JOGI SZUBJEKTUM – ÖNKORMÁNYZÁSA</a:t>
            </a:r>
          </a:p>
          <a:p>
            <a:pPr marL="0" indent="0">
              <a:buNone/>
            </a:pPr>
            <a:r>
              <a:rPr lang="hu-HU" sz="4000" b="1" dirty="0"/>
              <a:t>2</a:t>
            </a:r>
            <a:r>
              <a:rPr lang="hu-HU" sz="4000" b="1" dirty="0" smtClean="0"/>
              <a:t>-EM  SZERVEI:	Elnöksége, Tanácsa, </a:t>
            </a:r>
          </a:p>
          <a:p>
            <a:pPr marL="0" indent="0">
              <a:buNone/>
            </a:pPr>
            <a:r>
              <a:rPr lang="hu-HU" sz="4000" b="1" dirty="0"/>
              <a:t> </a:t>
            </a:r>
            <a:r>
              <a:rPr lang="hu-HU" sz="4000" b="1" dirty="0" smtClean="0"/>
              <a:t> 				Pénzvitelt ellenőrző bizottság feladatai</a:t>
            </a:r>
          </a:p>
          <a:p>
            <a:pPr marL="0" indent="0">
              <a:buNone/>
            </a:pPr>
            <a:r>
              <a:rPr lang="hu-HU" sz="4000" b="1" dirty="0"/>
              <a:t>3</a:t>
            </a:r>
            <a:r>
              <a:rPr lang="hu-HU" sz="4000" b="1" dirty="0" smtClean="0"/>
              <a:t>-EM  ÉLETÉNEK  TERVEZÉSE </a:t>
            </a:r>
            <a:r>
              <a:rPr lang="hu-HU" sz="4000" b="1" dirty="0"/>
              <a:t>-</a:t>
            </a:r>
            <a:r>
              <a:rPr lang="hu-HU" sz="4000" b="1" dirty="0" smtClean="0"/>
              <a:t> SZERVEZÉSE - FELELŐSÉGE</a:t>
            </a:r>
          </a:p>
          <a:p>
            <a:pPr marL="0" indent="0">
              <a:buNone/>
            </a:pPr>
            <a:r>
              <a:rPr lang="hu-HU" sz="4000" b="1" dirty="0" smtClean="0"/>
              <a:t>4-ÜGYVITEL </a:t>
            </a:r>
          </a:p>
          <a:p>
            <a:pPr marL="0" indent="0">
              <a:buNone/>
            </a:pPr>
            <a:r>
              <a:rPr lang="hu-HU" sz="4000" b="1" dirty="0"/>
              <a:t>5</a:t>
            </a:r>
            <a:r>
              <a:rPr lang="hu-HU" sz="4000" b="1" dirty="0" smtClean="0"/>
              <a:t>-PÉNZVITEL</a:t>
            </a:r>
          </a:p>
          <a:p>
            <a:pPr marL="0" indent="0">
              <a:buNone/>
            </a:pPr>
            <a:r>
              <a:rPr lang="hu-HU" sz="4000" b="1" dirty="0"/>
              <a:t>6</a:t>
            </a:r>
            <a:r>
              <a:rPr lang="hu-HU" sz="4000" b="1" dirty="0" smtClean="0"/>
              <a:t>-</a:t>
            </a:r>
            <a:r>
              <a:rPr lang="hu-HU" sz="3600" b="1" dirty="0" smtClean="0"/>
              <a:t>SZOLGÁLATI  TERÜLETEK  KOORDINÁCIÓJA  </a:t>
            </a:r>
          </a:p>
          <a:p>
            <a:pPr marL="0" indent="0">
              <a:buNone/>
            </a:pPr>
            <a:r>
              <a:rPr lang="hu-HU" sz="3600" b="1" dirty="0" smtClean="0"/>
              <a:t>7-EM  BÍRÓSÁG</a:t>
            </a:r>
            <a:endParaRPr lang="hu-HU" sz="3600" b="1" dirty="0"/>
          </a:p>
        </p:txBody>
      </p:sp>
    </p:spTree>
    <p:extLst>
      <p:ext uri="{BB962C8B-B14F-4D97-AF65-F5344CB8AC3E}">
        <p14:creationId xmlns:p14="http://schemas.microsoft.com/office/powerpoint/2010/main" val="33681140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00FF00"/>
          </a:solidFill>
        </p:spPr>
        <p:txBody>
          <a:bodyPr>
            <a:noAutofit/>
          </a:bodyPr>
          <a:lstStyle/>
          <a:p>
            <a:pPr algn="ctr"/>
            <a:r>
              <a:rPr lang="hu-HU" sz="6000" b="1" dirty="0" smtClean="0"/>
              <a:t>Szlovákiai  Magyar  Református </a:t>
            </a:r>
            <a:br>
              <a:rPr lang="hu-HU" sz="6000" b="1" dirty="0" smtClean="0"/>
            </a:br>
            <a:r>
              <a:rPr lang="hu-HU" sz="6000" b="1" dirty="0" smtClean="0"/>
              <a:t>Presbiteri  Szövetség</a:t>
            </a:r>
            <a:endParaRPr lang="hu-HU" sz="6000" b="1" dirty="0"/>
          </a:p>
        </p:txBody>
      </p:sp>
      <p:sp>
        <p:nvSpPr>
          <p:cNvPr id="3" name="Tartalom helye 2"/>
          <p:cNvSpPr>
            <a:spLocks noGrp="1"/>
          </p:cNvSpPr>
          <p:nvPr>
            <p:ph idx="1"/>
          </p:nvPr>
        </p:nvSpPr>
        <p:spPr>
          <a:xfrm>
            <a:off x="0" y="1690690"/>
            <a:ext cx="12192000" cy="5070718"/>
          </a:xfrm>
          <a:solidFill>
            <a:srgbClr val="FFFF00"/>
          </a:solidFill>
        </p:spPr>
        <p:txBody>
          <a:bodyPr>
            <a:normAutofit/>
          </a:bodyPr>
          <a:lstStyle/>
          <a:p>
            <a:pPr marL="0" indent="0" algn="ctr">
              <a:buNone/>
            </a:pPr>
            <a:r>
              <a:rPr lang="hu-HU" sz="1000" dirty="0" smtClean="0"/>
              <a:t>.</a:t>
            </a:r>
          </a:p>
          <a:p>
            <a:pPr marL="0" indent="0" algn="ctr">
              <a:buNone/>
            </a:pPr>
            <a:r>
              <a:rPr lang="hu-HU" sz="8000" dirty="0" smtClean="0"/>
              <a:t>SZLOVÁKIAI  MAGYAR  </a:t>
            </a:r>
          </a:p>
          <a:p>
            <a:pPr marL="0" indent="0" algn="ctr">
              <a:buNone/>
            </a:pPr>
            <a:r>
              <a:rPr lang="hu-HU" sz="8000" dirty="0" smtClean="0"/>
              <a:t>REFORMÁTUS  </a:t>
            </a:r>
          </a:p>
          <a:p>
            <a:pPr marL="0" indent="0" algn="ctr">
              <a:buNone/>
            </a:pPr>
            <a:r>
              <a:rPr lang="hu-HU" sz="8000" dirty="0" smtClean="0"/>
              <a:t>PRESBITERI  SZÖVETSÉG  SZERVEZÉSE</a:t>
            </a:r>
            <a:endParaRPr lang="hu-HU" sz="8800" dirty="0"/>
          </a:p>
        </p:txBody>
      </p:sp>
    </p:spTree>
    <p:extLst>
      <p:ext uri="{BB962C8B-B14F-4D97-AF65-F5344CB8AC3E}">
        <p14:creationId xmlns:p14="http://schemas.microsoft.com/office/powerpoint/2010/main" val="33028784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2"/>
            <a:ext cx="12192000" cy="965913"/>
          </a:xfrm>
          <a:solidFill>
            <a:srgbClr val="00FF00"/>
          </a:solidFill>
        </p:spPr>
        <p:txBody>
          <a:bodyPr>
            <a:noAutofit/>
          </a:bodyPr>
          <a:lstStyle/>
          <a:p>
            <a:pPr algn="ctr"/>
            <a:r>
              <a:rPr lang="hu-HU" sz="5400" b="1" dirty="0" err="1" smtClean="0"/>
              <a:t>Sz</a:t>
            </a:r>
            <a:r>
              <a:rPr lang="hu-HU" sz="5400" b="1" dirty="0" smtClean="0"/>
              <a:t> M R P </a:t>
            </a:r>
            <a:r>
              <a:rPr lang="hu-HU" sz="5400" b="1" dirty="0" err="1" smtClean="0"/>
              <a:t>Sz</a:t>
            </a:r>
            <a:endParaRPr lang="hu-HU" sz="5400" b="1" dirty="0"/>
          </a:p>
        </p:txBody>
      </p:sp>
      <p:sp>
        <p:nvSpPr>
          <p:cNvPr id="3" name="Tartalom helye 2"/>
          <p:cNvSpPr>
            <a:spLocks noGrp="1"/>
          </p:cNvSpPr>
          <p:nvPr>
            <p:ph idx="1"/>
          </p:nvPr>
        </p:nvSpPr>
        <p:spPr>
          <a:xfrm>
            <a:off x="0" y="965916"/>
            <a:ext cx="12192000" cy="5917842"/>
          </a:xfrm>
          <a:solidFill>
            <a:srgbClr val="FFFF00"/>
          </a:solidFill>
        </p:spPr>
        <p:txBody>
          <a:bodyPr>
            <a:noAutofit/>
          </a:bodyPr>
          <a:lstStyle/>
          <a:p>
            <a:pPr marL="0" indent="0">
              <a:buNone/>
            </a:pPr>
            <a:r>
              <a:rPr lang="hu-HU" sz="4000" b="1" dirty="0" smtClean="0"/>
              <a:t>1-SzMRPSz </a:t>
            </a:r>
            <a:r>
              <a:rPr lang="hu-HU" sz="4000" b="1" dirty="0" err="1" smtClean="0"/>
              <a:t>EM-i</a:t>
            </a:r>
            <a:r>
              <a:rPr lang="hu-HU" sz="4000" b="1" dirty="0" smtClean="0"/>
              <a:t> ALAPSZERVEZETEINEK  LÉTREHOZÁSA</a:t>
            </a:r>
          </a:p>
          <a:p>
            <a:pPr marL="0" indent="0">
              <a:buNone/>
            </a:pPr>
            <a:r>
              <a:rPr lang="hu-HU" sz="4000" b="1" dirty="0" smtClean="0"/>
              <a:t>2-ORSZÁGOS KÉPVISELET MEGVÁLASZTÁSA</a:t>
            </a:r>
          </a:p>
          <a:p>
            <a:pPr marL="0" indent="0">
              <a:buNone/>
            </a:pPr>
            <a:r>
              <a:rPr lang="hu-HU" sz="4000" b="1" dirty="0" smtClean="0"/>
              <a:t>3-IDŐSZAKI ÉS ÉVES PROGRAM MEGALKOTÁSA</a:t>
            </a:r>
          </a:p>
          <a:p>
            <a:pPr marL="0" indent="0">
              <a:buNone/>
            </a:pPr>
            <a:r>
              <a:rPr lang="hu-HU" sz="4000" b="1" dirty="0"/>
              <a:t>4</a:t>
            </a:r>
            <a:r>
              <a:rPr lang="hu-HU" sz="4000" b="1" dirty="0" smtClean="0"/>
              <a:t>-PRESBITEREK  ÉVES  KÉPZÉSÉNEK  KIDOLGOZÁSA</a:t>
            </a:r>
          </a:p>
          <a:p>
            <a:pPr marL="0" indent="0">
              <a:buNone/>
            </a:pPr>
            <a:r>
              <a:rPr lang="hu-HU" sz="4000" b="1" dirty="0"/>
              <a:t>5</a:t>
            </a:r>
            <a:r>
              <a:rPr lang="hu-HU" sz="4000" b="1" dirty="0" smtClean="0"/>
              <a:t>-PRESBITER   KONFERENCIÁK  SZERVEZÉSE</a:t>
            </a:r>
          </a:p>
          <a:p>
            <a:pPr marL="0" indent="0">
              <a:buNone/>
            </a:pPr>
            <a:r>
              <a:rPr lang="hu-HU" sz="4000" b="1" dirty="0" smtClean="0"/>
              <a:t>6-KAPCSOLATTARTÁS a  </a:t>
            </a:r>
            <a:r>
              <a:rPr lang="hu-HU" sz="4000" b="1" dirty="0" err="1" smtClean="0"/>
              <a:t>MRPSZ</a:t>
            </a:r>
            <a:r>
              <a:rPr lang="hu-HU" sz="4000" b="1" dirty="0" smtClean="0"/>
              <a:t>  és  </a:t>
            </a:r>
          </a:p>
          <a:p>
            <a:pPr marL="0" indent="0">
              <a:buNone/>
            </a:pPr>
            <a:r>
              <a:rPr lang="hu-HU" sz="4000" b="1" dirty="0"/>
              <a:t> </a:t>
            </a:r>
            <a:r>
              <a:rPr lang="hu-HU" sz="4000" b="1" dirty="0" smtClean="0"/>
              <a:t>   a Kárpát-medencei presbiteri szövetségek között</a:t>
            </a:r>
            <a:endParaRPr lang="hu-HU" sz="4000" b="1" dirty="0"/>
          </a:p>
          <a:p>
            <a:pPr marL="0" indent="0">
              <a:buNone/>
            </a:pPr>
            <a:r>
              <a:rPr lang="hu-HU" sz="4000" b="1" dirty="0"/>
              <a:t>7</a:t>
            </a:r>
            <a:r>
              <a:rPr lang="hu-HU" sz="4000" b="1" dirty="0" smtClean="0"/>
              <a:t>-HÍRKÖZLÉS </a:t>
            </a:r>
            <a:r>
              <a:rPr lang="hu-HU" sz="4000" b="1" dirty="0"/>
              <a:t>-</a:t>
            </a:r>
            <a:r>
              <a:rPr lang="hu-HU" sz="4000" b="1" dirty="0" smtClean="0"/>
              <a:t> </a:t>
            </a:r>
            <a:r>
              <a:rPr lang="hu-HU" sz="4000" b="1" dirty="0" err="1" smtClean="0"/>
              <a:t>PROPAGÁCIÓ</a:t>
            </a:r>
            <a:r>
              <a:rPr lang="hu-HU" sz="4000" b="1" dirty="0" smtClean="0"/>
              <a:t> - KOMMUNIKÁCIÓ</a:t>
            </a:r>
            <a:endParaRPr lang="hu-HU" sz="4000" b="1" dirty="0"/>
          </a:p>
        </p:txBody>
      </p:sp>
    </p:spTree>
    <p:extLst>
      <p:ext uri="{BB962C8B-B14F-4D97-AF65-F5344CB8AC3E}">
        <p14:creationId xmlns:p14="http://schemas.microsoft.com/office/powerpoint/2010/main" val="2534606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 y="1"/>
            <a:ext cx="12192001" cy="1690688"/>
          </a:xfrm>
          <a:solidFill>
            <a:srgbClr val="00FF00"/>
          </a:solidFill>
        </p:spPr>
        <p:txBody>
          <a:bodyPr/>
          <a:lstStyle/>
          <a:p>
            <a:pPr algn="ctr"/>
            <a:r>
              <a:rPr lang="hu-HU" b="1" dirty="0" smtClean="0"/>
              <a:t>VÉTKEINK  </a:t>
            </a:r>
            <a:r>
              <a:rPr lang="hu-HU" b="1" dirty="0"/>
              <a:t>-  </a:t>
            </a:r>
            <a:r>
              <a:rPr lang="hu-HU" b="1" dirty="0" smtClean="0"/>
              <a:t>BŰNEINK</a:t>
            </a:r>
            <a:endParaRPr lang="hu-HU" dirty="0"/>
          </a:p>
        </p:txBody>
      </p:sp>
      <p:sp>
        <p:nvSpPr>
          <p:cNvPr id="3" name="Tartalom helye 2"/>
          <p:cNvSpPr>
            <a:spLocks noGrp="1"/>
          </p:cNvSpPr>
          <p:nvPr>
            <p:ph idx="1"/>
          </p:nvPr>
        </p:nvSpPr>
        <p:spPr>
          <a:xfrm>
            <a:off x="0" y="1690690"/>
            <a:ext cx="12192000" cy="5167310"/>
          </a:xfrm>
          <a:solidFill>
            <a:srgbClr val="FFFF00"/>
          </a:solidFill>
        </p:spPr>
        <p:txBody>
          <a:bodyPr>
            <a:normAutofit/>
          </a:bodyPr>
          <a:lstStyle/>
          <a:p>
            <a:pPr marL="0" indent="0" algn="ctr">
              <a:buNone/>
            </a:pPr>
            <a:r>
              <a:rPr lang="hu-HU" sz="1000" dirty="0" smtClean="0"/>
              <a:t>.</a:t>
            </a:r>
          </a:p>
          <a:p>
            <a:pPr marL="0" indent="0" algn="ctr">
              <a:buNone/>
            </a:pPr>
            <a:r>
              <a:rPr lang="hu-HU" sz="8000" dirty="0" smtClean="0"/>
              <a:t>A   PRESBITER  TISZTSÉG</a:t>
            </a:r>
          </a:p>
          <a:p>
            <a:pPr marL="0" indent="0" algn="ctr">
              <a:buNone/>
            </a:pPr>
            <a:r>
              <a:rPr lang="hu-HU" sz="8000" dirty="0" smtClean="0"/>
              <a:t>VISELÉSE</a:t>
            </a:r>
          </a:p>
          <a:p>
            <a:pPr marL="0" indent="0" algn="ctr">
              <a:buNone/>
            </a:pPr>
            <a:r>
              <a:rPr lang="hu-HU" sz="8000" dirty="0" smtClean="0"/>
              <a:t>BETÖLTÉSE</a:t>
            </a:r>
            <a:endParaRPr lang="hu-HU" sz="8000" dirty="0"/>
          </a:p>
        </p:txBody>
      </p:sp>
    </p:spTree>
    <p:extLst>
      <p:ext uri="{BB962C8B-B14F-4D97-AF65-F5344CB8AC3E}">
        <p14:creationId xmlns:p14="http://schemas.microsoft.com/office/powerpoint/2010/main" val="1377214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 y="1"/>
            <a:ext cx="12192001" cy="1690688"/>
          </a:xfrm>
          <a:solidFill>
            <a:srgbClr val="00FF00"/>
          </a:solidFill>
        </p:spPr>
        <p:txBody>
          <a:bodyPr/>
          <a:lstStyle/>
          <a:p>
            <a:pPr algn="ctr"/>
            <a:r>
              <a:rPr lang="hu-HU" b="1" dirty="0" smtClean="0"/>
              <a:t>VÉTKEINK  </a:t>
            </a:r>
            <a:r>
              <a:rPr lang="hu-HU" b="1" dirty="0"/>
              <a:t>-  </a:t>
            </a:r>
            <a:r>
              <a:rPr lang="hu-HU" b="1" dirty="0" smtClean="0"/>
              <a:t>BŰNEINK</a:t>
            </a:r>
            <a:endParaRPr lang="hu-HU" dirty="0"/>
          </a:p>
        </p:txBody>
      </p:sp>
      <p:sp>
        <p:nvSpPr>
          <p:cNvPr id="3" name="Tartalom helye 2"/>
          <p:cNvSpPr>
            <a:spLocks noGrp="1"/>
          </p:cNvSpPr>
          <p:nvPr>
            <p:ph idx="1"/>
          </p:nvPr>
        </p:nvSpPr>
        <p:spPr>
          <a:xfrm>
            <a:off x="0" y="1690690"/>
            <a:ext cx="12192000" cy="5167310"/>
          </a:xfrm>
          <a:solidFill>
            <a:srgbClr val="FFFF00"/>
          </a:solidFill>
        </p:spPr>
        <p:txBody>
          <a:bodyPr>
            <a:normAutofit/>
          </a:bodyPr>
          <a:lstStyle/>
          <a:p>
            <a:pPr marL="0" indent="0" algn="ctr">
              <a:buNone/>
            </a:pPr>
            <a:endParaRPr lang="hu-HU" sz="8000" dirty="0" smtClean="0"/>
          </a:p>
          <a:p>
            <a:pPr marL="0" indent="0" algn="ctr">
              <a:buNone/>
            </a:pPr>
            <a:r>
              <a:rPr lang="hu-HU" sz="8000" dirty="0" smtClean="0"/>
              <a:t>VÉTKEINK</a:t>
            </a:r>
          </a:p>
          <a:p>
            <a:pPr marL="0" indent="0" algn="ctr">
              <a:buNone/>
            </a:pPr>
            <a:r>
              <a:rPr lang="hu-HU" sz="8000" dirty="0" smtClean="0"/>
              <a:t>BŰNEINK</a:t>
            </a:r>
            <a:endParaRPr lang="hu-HU" sz="8000" dirty="0"/>
          </a:p>
        </p:txBody>
      </p:sp>
    </p:spTree>
    <p:extLst>
      <p:ext uri="{BB962C8B-B14F-4D97-AF65-F5344CB8AC3E}">
        <p14:creationId xmlns:p14="http://schemas.microsoft.com/office/powerpoint/2010/main" val="13781628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VÉTKEINK  -  BŰNEINK   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1000" dirty="0" smtClean="0"/>
              <a:t>.</a:t>
            </a:r>
          </a:p>
          <a:p>
            <a:pPr marL="0" indent="0" algn="ctr">
              <a:buNone/>
            </a:pPr>
            <a:r>
              <a:rPr lang="hu-HU" sz="6000" b="1" dirty="0" smtClean="0"/>
              <a:t>TUDJUK, HOGY</a:t>
            </a:r>
          </a:p>
          <a:p>
            <a:pPr marL="0" indent="0" algn="ctr">
              <a:buNone/>
            </a:pPr>
            <a:r>
              <a:rPr lang="hu-HU" sz="6000" b="1" dirty="0" smtClean="0"/>
              <a:t>AZ  ATYA  ISTEN</a:t>
            </a:r>
          </a:p>
          <a:p>
            <a:pPr marL="0" indent="0" algn="ctr">
              <a:buNone/>
            </a:pPr>
            <a:r>
              <a:rPr lang="hu-HU" sz="6000" b="1" dirty="0" smtClean="0"/>
              <a:t>ATYAI  GONDVISELÉSÉVEL  </a:t>
            </a:r>
          </a:p>
          <a:p>
            <a:pPr marL="0" indent="0" algn="ctr">
              <a:buNone/>
            </a:pPr>
            <a:r>
              <a:rPr lang="hu-HU" sz="6000" b="1" dirty="0" smtClean="0"/>
              <a:t>VEZETI   ÉS   IGAZGATJA  </a:t>
            </a:r>
          </a:p>
          <a:p>
            <a:pPr marL="0" indent="0" algn="ctr">
              <a:buNone/>
            </a:pPr>
            <a:r>
              <a:rPr lang="hu-HU" sz="6000" b="1" dirty="0"/>
              <a:t> </a:t>
            </a:r>
            <a:r>
              <a:rPr lang="hu-HU" sz="6000" b="1" dirty="0" smtClean="0"/>
              <a:t> A  FELVIDÉKI  REFORMÁTUSSÁGOT</a:t>
            </a:r>
          </a:p>
        </p:txBody>
      </p:sp>
    </p:spTree>
    <p:extLst>
      <p:ext uri="{BB962C8B-B14F-4D97-AF65-F5344CB8AC3E}">
        <p14:creationId xmlns:p14="http://schemas.microsoft.com/office/powerpoint/2010/main" val="42478738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2.</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1000" dirty="0" smtClean="0"/>
              <a:t>.</a:t>
            </a:r>
          </a:p>
          <a:p>
            <a:pPr marL="0" indent="0" algn="ctr">
              <a:buNone/>
            </a:pPr>
            <a:r>
              <a:rPr lang="hu-HU" sz="4800" b="1" dirty="0" smtClean="0"/>
              <a:t>A  FELVIDÉKI  MAGYAR  REFORMÁTUSSÁGNAK</a:t>
            </a:r>
          </a:p>
          <a:p>
            <a:pPr marL="0" indent="0" algn="ctr">
              <a:buNone/>
            </a:pPr>
            <a:r>
              <a:rPr lang="hu-HU" sz="4800" b="1" dirty="0" smtClean="0"/>
              <a:t>VAN  MEGÖRÖKÖLT  BŰNE, </a:t>
            </a:r>
            <a:endParaRPr lang="hu-HU" sz="4800" b="1" dirty="0"/>
          </a:p>
          <a:p>
            <a:pPr marL="0" indent="0" algn="ctr">
              <a:buNone/>
            </a:pPr>
            <a:r>
              <a:rPr lang="hu-HU" sz="4800" b="1" dirty="0" smtClean="0"/>
              <a:t>DE  MÉG  TÖBB </a:t>
            </a:r>
          </a:p>
          <a:p>
            <a:pPr marL="0" indent="0" algn="ctr">
              <a:buNone/>
            </a:pPr>
            <a:r>
              <a:rPr lang="hu-HU" sz="4800" b="1" dirty="0" smtClean="0"/>
              <a:t>AZ   ÁLTALUNK  ELKÖVETETT  BŰN, </a:t>
            </a:r>
          </a:p>
          <a:p>
            <a:pPr marL="0" indent="0" algn="ctr">
              <a:buNone/>
            </a:pPr>
            <a:r>
              <a:rPr lang="hu-HU" sz="4800" b="1" dirty="0"/>
              <a:t> </a:t>
            </a:r>
            <a:r>
              <a:rPr lang="hu-HU" sz="4800" b="1" dirty="0" smtClean="0"/>
              <a:t> AMELYET  NAPONTA  HALMOZZUK </a:t>
            </a:r>
          </a:p>
          <a:p>
            <a:pPr marL="0" indent="0" algn="ctr">
              <a:buNone/>
            </a:pPr>
            <a:r>
              <a:rPr lang="hu-HU" sz="4800" b="1" dirty="0"/>
              <a:t> </a:t>
            </a:r>
            <a:r>
              <a:rPr lang="hu-HU" sz="4800" b="1" dirty="0" smtClean="0"/>
              <a:t> TOVÁBBI   VÉTKEINKKEL.</a:t>
            </a:r>
            <a:endParaRPr lang="hu-HU" sz="4400" b="1" dirty="0" smtClean="0"/>
          </a:p>
        </p:txBody>
      </p:sp>
    </p:spTree>
    <p:extLst>
      <p:ext uri="{BB962C8B-B14F-4D97-AF65-F5344CB8AC3E}">
        <p14:creationId xmlns:p14="http://schemas.microsoft.com/office/powerpoint/2010/main" val="6357418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3</a:t>
            </a:r>
            <a:r>
              <a:rPr lang="hu-HU" sz="5400" b="1" dirty="0" smtClean="0"/>
              <a:t>.</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dirty="0" err="1" smtClean="0"/>
              <a:t>Galata</a:t>
            </a:r>
            <a:r>
              <a:rPr lang="hu-HU" sz="4000" dirty="0" smtClean="0"/>
              <a:t> 5, 19-21:</a:t>
            </a:r>
          </a:p>
          <a:p>
            <a:pPr marL="0" indent="0" algn="ctr">
              <a:buNone/>
            </a:pPr>
            <a:r>
              <a:rPr lang="hu-HU" sz="4000" dirty="0" smtClean="0"/>
              <a:t>A test cselekedetei azonban nyilvánvalóak,mégpedig ezek:</a:t>
            </a:r>
          </a:p>
          <a:p>
            <a:pPr marL="0" indent="0" algn="ctr">
              <a:buNone/>
            </a:pPr>
            <a:r>
              <a:rPr lang="hu-HU" sz="4000" dirty="0" smtClean="0"/>
              <a:t>Rest, paráznaság, tisztátalanság, bujálkodás, bálványimádás, varázslás, ellenségeskedés, viszálykodás, féltékenység, harag, önzés, széthúzás, pártoskodás, irigység, gyilkosság, részegeskedés, tobzódás és ezekhez hasonlók. Ezekről előre megmondom nektek…, akik ilyeneket cselekszenek, nem öröklik Isten országát.”</a:t>
            </a:r>
            <a:endParaRPr lang="hu-HU" sz="4000" dirty="0"/>
          </a:p>
        </p:txBody>
      </p:sp>
    </p:spTree>
    <p:extLst>
      <p:ext uri="{BB962C8B-B14F-4D97-AF65-F5344CB8AC3E}">
        <p14:creationId xmlns:p14="http://schemas.microsoft.com/office/powerpoint/2010/main" val="188206468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4</a:t>
            </a:r>
            <a:r>
              <a:rPr lang="hu-HU" sz="5400" b="1" dirty="0" smtClean="0"/>
              <a:t>.</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1-ISTEN ELLEN  ELKÖVETETT  BŰNEINK ÉS VÉTKEINK:</a:t>
            </a:r>
          </a:p>
          <a:p>
            <a:pPr marL="0" indent="0" algn="ctr">
              <a:buNone/>
            </a:pPr>
            <a:endParaRPr lang="hu-HU" sz="4000" b="1" dirty="0" smtClean="0"/>
          </a:p>
          <a:p>
            <a:pPr marL="0" indent="0" algn="ctr">
              <a:buNone/>
            </a:pPr>
            <a:r>
              <a:rPr lang="hu-HU" sz="5400" b="1" dirty="0" smtClean="0"/>
              <a:t>ISTEN TAGADÁSA ÉS KÁROMLÁSA</a:t>
            </a:r>
          </a:p>
          <a:p>
            <a:pPr marL="0" indent="0" algn="ctr">
              <a:buNone/>
            </a:pPr>
            <a:endParaRPr lang="hu-HU" sz="5400" b="1" dirty="0" smtClean="0"/>
          </a:p>
          <a:p>
            <a:pPr marL="0" indent="0" algn="ctr">
              <a:buNone/>
            </a:pPr>
            <a:r>
              <a:rPr lang="hu-HU" sz="5400" b="1" dirty="0" smtClean="0"/>
              <a:t>ISTEN </a:t>
            </a:r>
            <a:r>
              <a:rPr lang="hu-HU" sz="5400" b="1" dirty="0"/>
              <a:t>TÍZPARANCSOLATÁNAK </a:t>
            </a:r>
            <a:r>
              <a:rPr lang="hu-HU" sz="5400" b="1" dirty="0" smtClean="0"/>
              <a:t>MEGSZEGÉSE-ELHAGYÁSA</a:t>
            </a:r>
            <a:endParaRPr lang="hu-HU" sz="5400" b="1" dirty="0"/>
          </a:p>
        </p:txBody>
      </p:sp>
    </p:spTree>
    <p:extLst>
      <p:ext uri="{BB962C8B-B14F-4D97-AF65-F5344CB8AC3E}">
        <p14:creationId xmlns:p14="http://schemas.microsoft.com/office/powerpoint/2010/main" val="3583712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00FF00"/>
          </a:solidFill>
        </p:spPr>
        <p:txBody>
          <a:bodyPr>
            <a:normAutofit/>
          </a:bodyPr>
          <a:lstStyle/>
          <a:p>
            <a:pPr algn="ctr"/>
            <a:r>
              <a:rPr lang="hu-HU" b="1" dirty="0" smtClean="0"/>
              <a:t>A   PRESBITERI   TISZTSÉG  ALAPJAI</a:t>
            </a:r>
            <a:endParaRPr lang="hu-HU" b="1" dirty="0"/>
          </a:p>
        </p:txBody>
      </p:sp>
      <p:sp>
        <p:nvSpPr>
          <p:cNvPr id="3" name="Tartalom helye 2"/>
          <p:cNvSpPr>
            <a:spLocks noGrp="1"/>
          </p:cNvSpPr>
          <p:nvPr>
            <p:ph idx="1"/>
          </p:nvPr>
        </p:nvSpPr>
        <p:spPr>
          <a:xfrm>
            <a:off x="0" y="1690688"/>
            <a:ext cx="12192000" cy="5167311"/>
          </a:xfrm>
          <a:solidFill>
            <a:srgbClr val="FFFF00"/>
          </a:solidFill>
        </p:spPr>
        <p:txBody>
          <a:bodyPr>
            <a:normAutofit fontScale="55000" lnSpcReduction="20000"/>
          </a:bodyPr>
          <a:lstStyle/>
          <a:p>
            <a:endParaRPr lang="hu-HU" b="1" dirty="0" smtClean="0"/>
          </a:p>
          <a:p>
            <a:r>
              <a:rPr lang="hu-HU" sz="7200" b="1" dirty="0" smtClean="0"/>
              <a:t>FORRÁSAINK:</a:t>
            </a:r>
          </a:p>
          <a:p>
            <a:endParaRPr lang="hu-HU" b="1" dirty="0"/>
          </a:p>
          <a:p>
            <a:r>
              <a:rPr lang="hu-HU" sz="7200" b="1" dirty="0" smtClean="0"/>
              <a:t>BIBLIA</a:t>
            </a:r>
          </a:p>
          <a:p>
            <a:endParaRPr lang="hu-HU" b="1" dirty="0" smtClean="0"/>
          </a:p>
          <a:p>
            <a:r>
              <a:rPr lang="hu-HU" sz="7200" b="1" dirty="0" smtClean="0"/>
              <a:t>KÁLVIN  János:   		INSTITÚCIÓ</a:t>
            </a:r>
          </a:p>
          <a:p>
            <a:endParaRPr lang="hu-HU" sz="7200" b="1" dirty="0" smtClean="0"/>
          </a:p>
          <a:p>
            <a:r>
              <a:rPr lang="hu-HU" sz="7200" b="1" dirty="0" smtClean="0"/>
              <a:t>SZRKE:				Választási törvény </a:t>
            </a:r>
          </a:p>
          <a:p>
            <a:endParaRPr lang="hu-HU" sz="7200" b="1" dirty="0"/>
          </a:p>
          <a:p>
            <a:r>
              <a:rPr lang="hu-HU" sz="7200" b="1" dirty="0" smtClean="0"/>
              <a:t>HEIDELBERGI  </a:t>
            </a:r>
            <a:r>
              <a:rPr lang="hu-HU" sz="7200" b="1" dirty="0" err="1" smtClean="0"/>
              <a:t>KT</a:t>
            </a:r>
            <a:r>
              <a:rPr lang="hu-HU" sz="7200" b="1" dirty="0" smtClean="0"/>
              <a:t>:  	55 kérdés </a:t>
            </a:r>
            <a:r>
              <a:rPr lang="hu-HU" sz="7200" b="1" dirty="0"/>
              <a:t/>
            </a:r>
            <a:br>
              <a:rPr lang="hu-HU" sz="7200" b="1" dirty="0"/>
            </a:br>
            <a:endParaRPr lang="hu-HU" dirty="0"/>
          </a:p>
        </p:txBody>
      </p:sp>
    </p:spTree>
    <p:extLst>
      <p:ext uri="{BB962C8B-B14F-4D97-AF65-F5344CB8AC3E}">
        <p14:creationId xmlns:p14="http://schemas.microsoft.com/office/powerpoint/2010/main" val="17986899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5</a:t>
            </a:r>
            <a:r>
              <a:rPr lang="hu-HU" sz="5400" b="1" dirty="0" smtClean="0"/>
              <a:t>.</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1000" dirty="0" smtClean="0"/>
              <a:t>.</a:t>
            </a:r>
          </a:p>
          <a:p>
            <a:pPr marL="0" indent="0" algn="ctr">
              <a:buNone/>
            </a:pPr>
            <a:r>
              <a:rPr lang="hu-HU" sz="1000" dirty="0"/>
              <a:t>.</a:t>
            </a:r>
            <a:endParaRPr lang="hu-HU" sz="1000" dirty="0" smtClean="0"/>
          </a:p>
          <a:p>
            <a:pPr marL="0" indent="0" algn="ctr">
              <a:buNone/>
            </a:pPr>
            <a:r>
              <a:rPr lang="hu-HU" sz="5400" b="1" dirty="0" smtClean="0"/>
              <a:t>A </a:t>
            </a:r>
            <a:r>
              <a:rPr lang="hu-HU" sz="5400" b="1" dirty="0"/>
              <a:t>SZERETET </a:t>
            </a:r>
            <a:r>
              <a:rPr lang="hu-HU" sz="5400" b="1" dirty="0" smtClean="0"/>
              <a:t>PARANCSA </a:t>
            </a:r>
            <a:r>
              <a:rPr lang="hu-HU" sz="5400" b="1" dirty="0"/>
              <a:t>NEM </a:t>
            </a:r>
            <a:r>
              <a:rPr lang="hu-HU" sz="5400" b="1" dirty="0" smtClean="0"/>
              <a:t>BETARTÁSA</a:t>
            </a:r>
            <a:endParaRPr lang="hu-HU" sz="5400" dirty="0" smtClean="0"/>
          </a:p>
          <a:p>
            <a:pPr marL="0" indent="0" algn="ctr">
              <a:buNone/>
            </a:pPr>
            <a:r>
              <a:rPr lang="hu-HU" sz="1000" dirty="0" smtClean="0"/>
              <a:t>.</a:t>
            </a:r>
          </a:p>
          <a:p>
            <a:pPr marL="0" indent="0" algn="ctr">
              <a:buNone/>
            </a:pPr>
            <a:r>
              <a:rPr lang="hu-HU" sz="5400" b="1" dirty="0" smtClean="0"/>
              <a:t>NEM AKAR ÉLNI ISTEN FELKÍNÁLT AJÁNDÉKAIVAL ÉS JÉZUS KRISZTUS MEGVÁLTÁSÁVAL, SZERETETÉVEL</a:t>
            </a:r>
          </a:p>
        </p:txBody>
      </p:sp>
    </p:spTree>
    <p:extLst>
      <p:ext uri="{BB962C8B-B14F-4D97-AF65-F5344CB8AC3E}">
        <p14:creationId xmlns:p14="http://schemas.microsoft.com/office/powerpoint/2010/main" val="216527425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6</a:t>
            </a:r>
            <a:r>
              <a:rPr lang="hu-HU" sz="5400" b="1" dirty="0" smtClean="0"/>
              <a:t>.</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endParaRPr lang="hu-HU" sz="3600" b="1" dirty="0" smtClean="0"/>
          </a:p>
          <a:p>
            <a:r>
              <a:rPr lang="hu-HU" sz="5400" b="1" dirty="0" smtClean="0"/>
              <a:t>A MENNYEI ATYÁVAL NEM TARTOM NAPI RENDSZERESSÉGGEL  A  KAPCSOLATOT: </a:t>
            </a:r>
          </a:p>
          <a:p>
            <a:pPr marL="0" indent="0">
              <a:buNone/>
            </a:pPr>
            <a:r>
              <a:rPr lang="hu-HU" sz="1000" dirty="0"/>
              <a:t>.</a:t>
            </a:r>
            <a:endParaRPr lang="hu-HU" sz="1000" dirty="0" smtClean="0"/>
          </a:p>
          <a:p>
            <a:r>
              <a:rPr lang="hu-HU" sz="5400" b="1" dirty="0" smtClean="0"/>
              <a:t>NEM  ADOK  HÁLÁT  A  MINDENNAPI KENYERÜNKÉRT,  ISTEN  ÁLDÁSAIÉRT </a:t>
            </a:r>
          </a:p>
        </p:txBody>
      </p:sp>
    </p:spTree>
    <p:extLst>
      <p:ext uri="{BB962C8B-B14F-4D97-AF65-F5344CB8AC3E}">
        <p14:creationId xmlns:p14="http://schemas.microsoft.com/office/powerpoint/2010/main" val="311715471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7</a:t>
            </a:r>
            <a:r>
              <a:rPr lang="hu-HU" sz="5400" b="1" dirty="0" smtClean="0"/>
              <a:t>.</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800" b="1" dirty="0" smtClean="0"/>
              <a:t>NEM OLVASOM A BIBLIÁT, A NAPI IGÉT </a:t>
            </a:r>
          </a:p>
          <a:p>
            <a:pPr marL="0" indent="0" algn="ctr">
              <a:buNone/>
            </a:pPr>
            <a:r>
              <a:rPr lang="hu-HU" sz="1000" dirty="0" smtClean="0"/>
              <a:t>.</a:t>
            </a:r>
          </a:p>
          <a:p>
            <a:pPr marL="0" indent="0" algn="ctr">
              <a:buNone/>
            </a:pPr>
            <a:r>
              <a:rPr lang="hu-HU" sz="4800" b="1" dirty="0" smtClean="0"/>
              <a:t>NEM VAGYOK KÍVÁNCSI ISTEN NAPI ÚTMUTATÁSÁRA</a:t>
            </a:r>
          </a:p>
          <a:p>
            <a:pPr marL="0" indent="0" algn="ctr">
              <a:buNone/>
            </a:pPr>
            <a:r>
              <a:rPr lang="hu-HU" sz="1000" dirty="0" smtClean="0"/>
              <a:t>.</a:t>
            </a:r>
          </a:p>
          <a:p>
            <a:pPr marL="0" indent="0" algn="ctr">
              <a:buNone/>
            </a:pPr>
            <a:r>
              <a:rPr lang="hu-HU" sz="4800" b="1" dirty="0" smtClean="0"/>
              <a:t>NEM VALLOM  BE VÉTKEIMET, BŰNEIMET,  NEM TARTOK BŰNVALLÓ IMÁDSÁGOT,  BŰNBÁNATOT</a:t>
            </a:r>
          </a:p>
        </p:txBody>
      </p:sp>
    </p:spTree>
    <p:extLst>
      <p:ext uri="{BB962C8B-B14F-4D97-AF65-F5344CB8AC3E}">
        <p14:creationId xmlns:p14="http://schemas.microsoft.com/office/powerpoint/2010/main" val="247111354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8</a:t>
            </a:r>
            <a:r>
              <a:rPr lang="hu-HU" sz="5400" b="1" dirty="0" smtClean="0"/>
              <a:t>.</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1000" dirty="0" smtClean="0"/>
              <a:t>.</a:t>
            </a:r>
          </a:p>
          <a:p>
            <a:pPr marL="0" indent="0" algn="ctr">
              <a:buNone/>
            </a:pPr>
            <a:r>
              <a:rPr lang="hu-HU" sz="4000" b="1" dirty="0" smtClean="0"/>
              <a:t> </a:t>
            </a:r>
            <a:r>
              <a:rPr lang="hu-HU" sz="7200" b="1" dirty="0" smtClean="0"/>
              <a:t>NINCS  </a:t>
            </a:r>
          </a:p>
          <a:p>
            <a:pPr marL="0" indent="0" algn="ctr">
              <a:buNone/>
            </a:pPr>
            <a:r>
              <a:rPr lang="hu-HU" sz="7200" b="1" dirty="0" smtClean="0"/>
              <a:t>EGYÉNI   /    CSALÁDI  </a:t>
            </a:r>
          </a:p>
          <a:p>
            <a:pPr marL="0" indent="0" algn="ctr">
              <a:buNone/>
            </a:pPr>
            <a:r>
              <a:rPr lang="hu-HU" sz="7200" b="1" dirty="0" smtClean="0"/>
              <a:t>IMAÉLET </a:t>
            </a:r>
          </a:p>
          <a:p>
            <a:pPr marL="0" indent="0" algn="ctr">
              <a:buNone/>
            </a:pPr>
            <a:r>
              <a:rPr lang="hu-HU" sz="7200" b="1" dirty="0" smtClean="0"/>
              <a:t>A  CSALÁDBAN</a:t>
            </a:r>
          </a:p>
        </p:txBody>
      </p:sp>
    </p:spTree>
    <p:extLst>
      <p:ext uri="{BB962C8B-B14F-4D97-AF65-F5344CB8AC3E}">
        <p14:creationId xmlns:p14="http://schemas.microsoft.com/office/powerpoint/2010/main" val="166309764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9</a:t>
            </a:r>
            <a:r>
              <a:rPr lang="hu-HU" sz="5400" b="1" dirty="0" smtClean="0"/>
              <a:t>.</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5400" b="1" dirty="0" smtClean="0"/>
              <a:t>AZ  APA / ANYA </a:t>
            </a:r>
          </a:p>
          <a:p>
            <a:pPr marL="0" indent="0" algn="ctr">
              <a:buNone/>
            </a:pPr>
            <a:r>
              <a:rPr lang="hu-HU" sz="5400" b="1" dirty="0" smtClean="0"/>
              <a:t>NEM TUDJA MEGFOGALMAZNI IMÁJÁT.</a:t>
            </a:r>
          </a:p>
          <a:p>
            <a:pPr marL="0" indent="0" algn="ctr">
              <a:buNone/>
            </a:pPr>
            <a:r>
              <a:rPr lang="hu-HU" sz="5400" b="1" dirty="0" smtClean="0"/>
              <a:t>AZ  APA / ANYA </a:t>
            </a:r>
          </a:p>
          <a:p>
            <a:pPr marL="0" indent="0" algn="ctr">
              <a:buNone/>
            </a:pPr>
            <a:r>
              <a:rPr lang="hu-HU" sz="5400" b="1" dirty="0" smtClean="0"/>
              <a:t>A  CSALÁDBAN  NEM  VÁLLALJA  FEL REFORMÁTUS  HITÉT  </a:t>
            </a:r>
          </a:p>
          <a:p>
            <a:pPr marL="0" indent="0" algn="ctr">
              <a:buNone/>
            </a:pPr>
            <a:r>
              <a:rPr lang="hu-HU" sz="5400" b="1" dirty="0" smtClean="0"/>
              <a:t>MERT  AZT  SZÉGYELLI  MEGVALLANI.</a:t>
            </a:r>
          </a:p>
        </p:txBody>
      </p:sp>
    </p:spTree>
    <p:extLst>
      <p:ext uri="{BB962C8B-B14F-4D97-AF65-F5344CB8AC3E}">
        <p14:creationId xmlns:p14="http://schemas.microsoft.com/office/powerpoint/2010/main" val="384503199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10.</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6600" b="1" dirty="0" smtClean="0"/>
              <a:t>A  CSALÁD </a:t>
            </a:r>
          </a:p>
          <a:p>
            <a:pPr marL="0" indent="0" algn="ctr">
              <a:buNone/>
            </a:pPr>
            <a:r>
              <a:rPr lang="hu-HU" sz="6600" b="1" dirty="0" smtClean="0"/>
              <a:t>NEM  SZENTELI  MEG  A  HETET </a:t>
            </a:r>
          </a:p>
          <a:p>
            <a:pPr marL="0" indent="0" algn="ctr">
              <a:buNone/>
            </a:pPr>
            <a:r>
              <a:rPr lang="hu-HU" sz="6600" b="1" dirty="0" smtClean="0"/>
              <a:t>A  VASÁRNAPI  GYÜLEKEZETI KÖZÖSSÉGBEN,  GYAKRAN SE EGYÉNILEG  SEM  CSALÁDILAG</a:t>
            </a:r>
          </a:p>
        </p:txBody>
      </p:sp>
    </p:spTree>
    <p:extLst>
      <p:ext uri="{BB962C8B-B14F-4D97-AF65-F5344CB8AC3E}">
        <p14:creationId xmlns:p14="http://schemas.microsoft.com/office/powerpoint/2010/main" val="222402942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11.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7200" b="1" dirty="0" smtClean="0"/>
              <a:t>ISTENTŐL   </a:t>
            </a:r>
            <a:r>
              <a:rPr lang="hu-HU" sz="7200" b="1" dirty="0"/>
              <a:t>KAPOTT </a:t>
            </a:r>
            <a:endParaRPr lang="hu-HU" sz="7200" b="1" dirty="0" smtClean="0"/>
          </a:p>
          <a:p>
            <a:pPr marL="0" indent="0" algn="ctr">
              <a:buNone/>
            </a:pPr>
            <a:r>
              <a:rPr lang="hu-HU" sz="7200" b="1" dirty="0" smtClean="0"/>
              <a:t>KÜLDETÉSÉT  NEM  ISMERI, MERT  NEM TARTJA  A  KAPCSOLATOT  A TEREMTŐ  ISTENNEL</a:t>
            </a:r>
          </a:p>
        </p:txBody>
      </p:sp>
    </p:spTree>
    <p:extLst>
      <p:ext uri="{BB962C8B-B14F-4D97-AF65-F5344CB8AC3E}">
        <p14:creationId xmlns:p14="http://schemas.microsoft.com/office/powerpoint/2010/main" val="25707546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12.</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5400" b="1" dirty="0" smtClean="0"/>
              <a:t>AZ  5.  PARANCSOLAT: </a:t>
            </a:r>
          </a:p>
          <a:p>
            <a:pPr marL="0" indent="0" algn="ctr">
              <a:buNone/>
            </a:pPr>
            <a:r>
              <a:rPr lang="hu-HU" sz="5400" b="1" dirty="0" smtClean="0"/>
              <a:t>TISZTELD  ATYÁDAT  ÉS  ANYÁDAT, </a:t>
            </a:r>
          </a:p>
          <a:p>
            <a:pPr marL="0" indent="0" algn="ctr">
              <a:buNone/>
            </a:pPr>
            <a:r>
              <a:rPr lang="hu-HU" sz="5400" b="1" dirty="0" smtClean="0"/>
              <a:t>HOGY  HOSSZÚ  IDEIG  </a:t>
            </a:r>
          </a:p>
          <a:p>
            <a:pPr marL="0" indent="0" algn="ctr">
              <a:buNone/>
            </a:pPr>
            <a:r>
              <a:rPr lang="hu-HU" sz="7200" b="1" dirty="0" smtClean="0"/>
              <a:t>ÉLJ   AZON  A  FÖLDÖN,  </a:t>
            </a:r>
          </a:p>
          <a:p>
            <a:pPr marL="0" indent="0" algn="ctr">
              <a:buNone/>
            </a:pPr>
            <a:r>
              <a:rPr lang="hu-HU" sz="5400" b="1" dirty="0" smtClean="0"/>
              <a:t>AMELYET  AZ  ÚR, </a:t>
            </a:r>
          </a:p>
          <a:p>
            <a:pPr marL="0" indent="0" algn="ctr">
              <a:buNone/>
            </a:pPr>
            <a:r>
              <a:rPr lang="hu-HU" sz="5400" b="1" dirty="0" smtClean="0"/>
              <a:t>A  TE  ISTENED  </a:t>
            </a:r>
            <a:r>
              <a:rPr lang="hu-HU" sz="5400" b="1" dirty="0" err="1" smtClean="0"/>
              <a:t>ÁD</a:t>
            </a:r>
            <a:r>
              <a:rPr lang="hu-HU" sz="5400" b="1" dirty="0" smtClean="0"/>
              <a:t>  TENÉKED.</a:t>
            </a:r>
          </a:p>
        </p:txBody>
      </p:sp>
    </p:spTree>
    <p:extLst>
      <p:ext uri="{BB962C8B-B14F-4D97-AF65-F5344CB8AC3E}">
        <p14:creationId xmlns:p14="http://schemas.microsoft.com/office/powerpoint/2010/main" val="328895715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13.</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1000" dirty="0" smtClean="0"/>
              <a:t>.</a:t>
            </a:r>
          </a:p>
          <a:p>
            <a:pPr marL="0" indent="0" algn="ctr">
              <a:buNone/>
            </a:pPr>
            <a:r>
              <a:rPr lang="hu-HU" sz="3600" b="1" dirty="0" smtClean="0"/>
              <a:t>AZZAL VÉTKEZÜNK ISTEN </a:t>
            </a:r>
            <a:r>
              <a:rPr lang="hu-HU" sz="3600" b="1" dirty="0"/>
              <a:t>5</a:t>
            </a:r>
            <a:r>
              <a:rPr lang="hu-HU" sz="3600" b="1" dirty="0" smtClean="0"/>
              <a:t>. PARANCSOLATA ELLEN, HOGY</a:t>
            </a:r>
          </a:p>
          <a:p>
            <a:pPr marL="0" indent="0" algn="ctr">
              <a:buNone/>
            </a:pPr>
            <a:r>
              <a:rPr lang="hu-HU" sz="4800" b="1" dirty="0" smtClean="0"/>
              <a:t>NEM  TISZTELEM </a:t>
            </a:r>
          </a:p>
          <a:p>
            <a:pPr marL="0" indent="0" algn="ctr">
              <a:buNone/>
            </a:pPr>
            <a:r>
              <a:rPr lang="hu-HU" sz="4800" b="1" dirty="0" smtClean="0"/>
              <a:t>ÉDESANYÁM  ANYANYELVÉT, </a:t>
            </a:r>
          </a:p>
          <a:p>
            <a:pPr marL="0" indent="0" algn="ctr">
              <a:buNone/>
            </a:pPr>
            <a:r>
              <a:rPr lang="hu-HU" sz="4800" b="1" dirty="0" smtClean="0"/>
              <a:t>ÉDESAPÁM    NEMZETISÉGÉT, </a:t>
            </a:r>
          </a:p>
          <a:p>
            <a:pPr marL="0" indent="0" algn="ctr">
              <a:buNone/>
            </a:pPr>
            <a:r>
              <a:rPr lang="hu-HU" sz="4800" b="1" dirty="0" smtClean="0"/>
              <a:t>HITVALLÓ  ŐSEIM </a:t>
            </a:r>
          </a:p>
          <a:p>
            <a:pPr marL="0" indent="0" algn="ctr">
              <a:buNone/>
            </a:pPr>
            <a:r>
              <a:rPr lang="hu-HU" sz="4800" b="1" dirty="0" smtClean="0"/>
              <a:t>ERKÖLCSI  ÉS  GAZDASÁGI  ÖRÖKSÉGÉT.</a:t>
            </a:r>
            <a:endParaRPr lang="hu-HU" sz="4800" b="1" dirty="0"/>
          </a:p>
        </p:txBody>
      </p:sp>
    </p:spTree>
    <p:extLst>
      <p:ext uri="{BB962C8B-B14F-4D97-AF65-F5344CB8AC3E}">
        <p14:creationId xmlns:p14="http://schemas.microsoft.com/office/powerpoint/2010/main" val="16577813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14.</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AZ 5. PARANCSOLAT  MEGSZEGÉSE ÉS VÉTSÉGE:</a:t>
            </a:r>
          </a:p>
          <a:p>
            <a:pPr marL="0" indent="0" algn="ctr">
              <a:buNone/>
            </a:pPr>
            <a:r>
              <a:rPr lang="hu-HU" sz="1000" dirty="0"/>
              <a:t>.</a:t>
            </a:r>
            <a:endParaRPr lang="hu-HU" sz="1000" dirty="0" smtClean="0"/>
          </a:p>
          <a:p>
            <a:pPr marL="0" indent="0" algn="ctr">
              <a:buNone/>
            </a:pPr>
            <a:r>
              <a:rPr lang="hu-HU" sz="4400" b="1" dirty="0" smtClean="0"/>
              <a:t>SOK  REFORMÁTUS  SZÜLŐ    EGY  ÉLETRE  KIHATÓ </a:t>
            </a:r>
          </a:p>
          <a:p>
            <a:pPr marL="0" indent="0" algn="ctr">
              <a:buNone/>
            </a:pPr>
            <a:r>
              <a:rPr lang="hu-HU" sz="6000" b="1" dirty="0" smtClean="0"/>
              <a:t>FELELŐTLEN  DÖNTÉSSEL   </a:t>
            </a:r>
          </a:p>
          <a:p>
            <a:pPr marL="0" indent="0" algn="ctr">
              <a:buNone/>
            </a:pPr>
            <a:r>
              <a:rPr lang="hu-HU" sz="6000" b="1" dirty="0" smtClean="0"/>
              <a:t>MEGNYOMORÍTJA  </a:t>
            </a:r>
          </a:p>
          <a:p>
            <a:pPr marL="0" indent="0" algn="ctr">
              <a:buNone/>
            </a:pPr>
            <a:r>
              <a:rPr lang="hu-HU" sz="6000" b="1" dirty="0" smtClean="0"/>
              <a:t>GYERMEKE  LELKI-SZELLEMI  ÉLETÉT</a:t>
            </a:r>
          </a:p>
          <a:p>
            <a:pPr marL="0" indent="0" algn="ctr">
              <a:buNone/>
            </a:pPr>
            <a:r>
              <a:rPr lang="hu-HU" sz="5400" b="1" dirty="0" smtClean="0"/>
              <a:t>ÉS  NEMZETISÉGI  ÖNAZONOSSÁGÁT.</a:t>
            </a:r>
            <a:endParaRPr lang="hu-HU" sz="5400" b="1" dirty="0"/>
          </a:p>
        </p:txBody>
      </p:sp>
    </p:spTree>
    <p:extLst>
      <p:ext uri="{BB962C8B-B14F-4D97-AF65-F5344CB8AC3E}">
        <p14:creationId xmlns:p14="http://schemas.microsoft.com/office/powerpoint/2010/main" val="4209975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146219"/>
          </a:xfrm>
          <a:solidFill>
            <a:srgbClr val="00FF00"/>
          </a:solidFill>
        </p:spPr>
        <p:txBody>
          <a:bodyPr>
            <a:normAutofit/>
          </a:bodyPr>
          <a:lstStyle/>
          <a:p>
            <a:pPr algn="ctr"/>
            <a:r>
              <a:rPr lang="hu-HU" b="1" dirty="0" smtClean="0"/>
              <a:t>A   PRESBITERI   TISZTSÉGET   ALAPJAI</a:t>
            </a:r>
            <a:endParaRPr lang="hu-HU" b="1" dirty="0"/>
          </a:p>
        </p:txBody>
      </p:sp>
      <p:sp>
        <p:nvSpPr>
          <p:cNvPr id="3" name="Tartalom helye 2"/>
          <p:cNvSpPr>
            <a:spLocks noGrp="1"/>
          </p:cNvSpPr>
          <p:nvPr>
            <p:ph idx="1"/>
          </p:nvPr>
        </p:nvSpPr>
        <p:spPr>
          <a:xfrm>
            <a:off x="0" y="1146220"/>
            <a:ext cx="12192000" cy="5711779"/>
          </a:xfrm>
          <a:solidFill>
            <a:srgbClr val="FFFF00"/>
          </a:solidFill>
        </p:spPr>
        <p:txBody>
          <a:bodyPr>
            <a:normAutofit/>
          </a:bodyPr>
          <a:lstStyle/>
          <a:p>
            <a:endParaRPr lang="hu-HU" b="1" dirty="0" smtClean="0"/>
          </a:p>
          <a:p>
            <a:r>
              <a:rPr lang="hu-HU" sz="7200" b="1" dirty="0" smtClean="0"/>
              <a:t>A  PRESBITERI  TISZTSÉG    </a:t>
            </a:r>
          </a:p>
          <a:p>
            <a:pPr marL="0" indent="0">
              <a:buNone/>
            </a:pPr>
            <a:r>
              <a:rPr lang="hu-HU" sz="7200" b="1" dirty="0"/>
              <a:t> </a:t>
            </a:r>
            <a:r>
              <a:rPr lang="hu-HU" sz="7200" b="1" dirty="0" smtClean="0"/>
              <a:t> FELTÉTELEINEK   </a:t>
            </a:r>
          </a:p>
          <a:p>
            <a:pPr marL="0" indent="0">
              <a:buNone/>
            </a:pPr>
            <a:r>
              <a:rPr lang="hu-HU" sz="7200" b="1" dirty="0"/>
              <a:t> </a:t>
            </a:r>
            <a:r>
              <a:rPr lang="hu-HU" sz="7200" b="1" dirty="0" smtClean="0"/>
              <a:t> BIBLIAI   ALAPJAI   VANNAK</a:t>
            </a:r>
          </a:p>
        </p:txBody>
      </p:sp>
    </p:spTree>
    <p:extLst>
      <p:ext uri="{BB962C8B-B14F-4D97-AF65-F5344CB8AC3E}">
        <p14:creationId xmlns:p14="http://schemas.microsoft.com/office/powerpoint/2010/main" val="249646866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15.</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endParaRPr lang="hu-HU" sz="3200" b="1" dirty="0" smtClean="0"/>
          </a:p>
          <a:p>
            <a:pPr marL="0" indent="0" algn="ctr">
              <a:buNone/>
            </a:pPr>
            <a:r>
              <a:rPr lang="hu-HU" sz="5400" b="1" dirty="0" smtClean="0"/>
              <a:t>A  FELELŐTLEN  DÖNTÉST HOZÓ  SZÜLŐK </a:t>
            </a:r>
          </a:p>
          <a:p>
            <a:pPr marL="0" indent="0" algn="ctr">
              <a:buNone/>
            </a:pPr>
            <a:r>
              <a:rPr lang="hu-HU" sz="5400" b="1" dirty="0" smtClean="0"/>
              <a:t>A  KÖZÖSSÉGÜNK  GYERMEKEIT   „ÁTADJÁK” </a:t>
            </a:r>
          </a:p>
          <a:p>
            <a:pPr marL="0" indent="0" algn="ctr">
              <a:buNone/>
            </a:pPr>
            <a:r>
              <a:rPr lang="hu-HU" sz="5400" b="1" dirty="0" smtClean="0"/>
              <a:t>A  VELÜNK  ÉLŐ  SZLOVÁK </a:t>
            </a:r>
          </a:p>
          <a:p>
            <a:pPr marL="0" indent="0" algn="ctr">
              <a:buNone/>
            </a:pPr>
            <a:r>
              <a:rPr lang="hu-HU" sz="5400" b="1" dirty="0" smtClean="0"/>
              <a:t>ÁLLAMALAPÍTÓ  NEMZETNEK.</a:t>
            </a:r>
          </a:p>
        </p:txBody>
      </p:sp>
    </p:spTree>
    <p:extLst>
      <p:ext uri="{BB962C8B-B14F-4D97-AF65-F5344CB8AC3E}">
        <p14:creationId xmlns:p14="http://schemas.microsoft.com/office/powerpoint/2010/main" val="202497413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16.</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6000" b="1" dirty="0" smtClean="0"/>
              <a:t>ÁTADJÁK</a:t>
            </a:r>
          </a:p>
          <a:p>
            <a:pPr marL="0" indent="0" algn="ctr">
              <a:buNone/>
            </a:pPr>
            <a:r>
              <a:rPr lang="hu-HU" sz="6000" b="1" dirty="0" smtClean="0"/>
              <a:t>MÁSODRENDŰSÉGI  SORSRA</a:t>
            </a:r>
            <a:r>
              <a:rPr lang="hu-HU" sz="6000" b="1" dirty="0"/>
              <a:t>, </a:t>
            </a:r>
            <a:endParaRPr lang="hu-HU" sz="6000" b="1" dirty="0" smtClean="0"/>
          </a:p>
          <a:p>
            <a:pPr marL="0" indent="0" algn="ctr">
              <a:buNone/>
            </a:pPr>
            <a:r>
              <a:rPr lang="hu-HU" sz="6000" b="1" dirty="0" smtClean="0"/>
              <a:t>KISZOLGÁLTATOTTSÁGBA,</a:t>
            </a:r>
          </a:p>
          <a:p>
            <a:pPr marL="0" indent="0" algn="ctr">
              <a:buNone/>
            </a:pPr>
            <a:r>
              <a:rPr lang="hu-HU" sz="6000" b="1" dirty="0" smtClean="0"/>
              <a:t>GYAKRAN  ISMERT  CSÚFOLÁSSAL: </a:t>
            </a:r>
          </a:p>
          <a:p>
            <a:pPr marL="0" indent="0" algn="ctr">
              <a:buNone/>
            </a:pPr>
            <a:r>
              <a:rPr lang="hu-HU" sz="6000" b="1" dirty="0" smtClean="0"/>
              <a:t>„</a:t>
            </a:r>
            <a:r>
              <a:rPr lang="sk-SK" sz="6000" b="1" dirty="0" smtClean="0"/>
              <a:t>Čo si </a:t>
            </a:r>
            <a:r>
              <a:rPr lang="sk-SK" sz="6000" b="1" dirty="0" err="1" smtClean="0"/>
              <a:t>maďar</a:t>
            </a:r>
            <a:r>
              <a:rPr lang="sk-SK" sz="6000" b="1" dirty="0" smtClean="0"/>
              <a:t>?“ / „</a:t>
            </a:r>
            <a:r>
              <a:rPr lang="hu-HU" sz="6000" b="1" dirty="0" smtClean="0"/>
              <a:t>Te magyar vagy?”</a:t>
            </a:r>
            <a:endParaRPr lang="hu-HU" sz="6000" b="1" dirty="0"/>
          </a:p>
        </p:txBody>
      </p:sp>
    </p:spTree>
    <p:extLst>
      <p:ext uri="{BB962C8B-B14F-4D97-AF65-F5344CB8AC3E}">
        <p14:creationId xmlns:p14="http://schemas.microsoft.com/office/powerpoint/2010/main" val="57145638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17.</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800" b="1" dirty="0" smtClean="0"/>
              <a:t>HA MÁR A GYERMEKÜNK </a:t>
            </a:r>
          </a:p>
          <a:p>
            <a:pPr marL="0" indent="0" algn="ctr">
              <a:buNone/>
            </a:pPr>
            <a:r>
              <a:rPr lang="hu-HU" sz="4800" b="1" dirty="0" smtClean="0"/>
              <a:t>EGYRE  GYÖNGÉBBEN  ÉRTI  SZAVUNKAT, </a:t>
            </a:r>
          </a:p>
          <a:p>
            <a:pPr marL="0" indent="0" algn="ctr">
              <a:buNone/>
            </a:pPr>
            <a:r>
              <a:rPr lang="hu-HU" sz="4800" b="1" dirty="0" smtClean="0"/>
              <a:t>MERT  NEM  GYAKOROLJA </a:t>
            </a:r>
          </a:p>
          <a:p>
            <a:pPr marL="0" indent="0" algn="ctr">
              <a:buNone/>
            </a:pPr>
            <a:r>
              <a:rPr lang="hu-HU" sz="4800" b="1" dirty="0" smtClean="0"/>
              <a:t>A  MAGYAR  NYELVŰ  BESZÉDET, </a:t>
            </a:r>
          </a:p>
          <a:p>
            <a:pPr marL="0" indent="0" algn="ctr">
              <a:buNone/>
            </a:pPr>
            <a:r>
              <a:rPr lang="hu-HU" sz="4800" b="1" dirty="0" smtClean="0"/>
              <a:t>ÉS  VÁLASZTJA  A  KÉNYELMESEBB  BESZÉDET, </a:t>
            </a:r>
          </a:p>
          <a:p>
            <a:pPr marL="0" indent="0" algn="ctr">
              <a:buNone/>
            </a:pPr>
            <a:r>
              <a:rPr lang="hu-HU" sz="4800" b="1" dirty="0" smtClean="0"/>
              <a:t>AZ  ISKOLAI  KÖZÖSSÉG  NYELVÉT,  </a:t>
            </a:r>
          </a:p>
        </p:txBody>
      </p:sp>
    </p:spTree>
    <p:extLst>
      <p:ext uri="{BB962C8B-B14F-4D97-AF65-F5344CB8AC3E}">
        <p14:creationId xmlns:p14="http://schemas.microsoft.com/office/powerpoint/2010/main" val="308811785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18.</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7200" b="1" dirty="0" smtClean="0"/>
              <a:t>A SZÜLŐK </a:t>
            </a:r>
          </a:p>
          <a:p>
            <a:pPr marL="0" indent="0" algn="ctr">
              <a:buNone/>
            </a:pPr>
            <a:r>
              <a:rPr lang="hu-HU" sz="7200" b="1" dirty="0" smtClean="0"/>
              <a:t>MÉG EBBEN AZ ESETBEN SEM NEM TESZNEK ÓVINTÉZKEDÉST AZ  ANYANYELV  CSALÁDBELI MEGTARTÁSÁRA</a:t>
            </a:r>
          </a:p>
        </p:txBody>
      </p:sp>
    </p:spTree>
    <p:extLst>
      <p:ext uri="{BB962C8B-B14F-4D97-AF65-F5344CB8AC3E}">
        <p14:creationId xmlns:p14="http://schemas.microsoft.com/office/powerpoint/2010/main" val="210656684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19.</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1200" b="1" dirty="0" smtClean="0"/>
              <a:t>.</a:t>
            </a:r>
          </a:p>
          <a:p>
            <a:pPr marL="0" indent="0" algn="ctr">
              <a:buNone/>
            </a:pPr>
            <a:r>
              <a:rPr lang="hu-HU" sz="6000" b="1" dirty="0" smtClean="0"/>
              <a:t>KÉNYELEM</a:t>
            </a:r>
            <a:r>
              <a:rPr lang="hu-HU" sz="6000" b="1" dirty="0"/>
              <a:t>: </a:t>
            </a:r>
            <a:r>
              <a:rPr lang="hu-HU" sz="6000" b="1" dirty="0" smtClean="0"/>
              <a:t>   	</a:t>
            </a:r>
          </a:p>
          <a:p>
            <a:pPr marL="0" indent="0" algn="ctr">
              <a:buNone/>
            </a:pPr>
            <a:r>
              <a:rPr lang="hu-HU" sz="6000" b="1" dirty="0" smtClean="0"/>
              <a:t>HA  AZ  UTCÁNKBAN  VAN </a:t>
            </a:r>
          </a:p>
          <a:p>
            <a:pPr marL="0" indent="0" algn="ctr">
              <a:buNone/>
            </a:pPr>
            <a:r>
              <a:rPr lang="hu-HU" sz="6000" b="1" dirty="0" smtClean="0"/>
              <a:t>A </a:t>
            </a:r>
            <a:r>
              <a:rPr lang="hu-HU" sz="6000" b="1" dirty="0"/>
              <a:t>SZLOVÁK </a:t>
            </a:r>
            <a:r>
              <a:rPr lang="hu-HU" sz="6000" b="1" dirty="0" smtClean="0"/>
              <a:t>NYELVŰ ÓVODA/ISKOLA, </a:t>
            </a:r>
          </a:p>
          <a:p>
            <a:pPr marL="0" indent="0" algn="ctr">
              <a:buNone/>
            </a:pPr>
            <a:r>
              <a:rPr lang="hu-HU" sz="6000" b="1" dirty="0" smtClean="0"/>
              <a:t>AKKOR </a:t>
            </a:r>
          </a:p>
          <a:p>
            <a:pPr marL="0" indent="0" algn="ctr">
              <a:buNone/>
            </a:pPr>
            <a:r>
              <a:rPr lang="hu-HU" sz="6000" b="1" dirty="0" smtClean="0"/>
              <a:t>ODA  ADJUK  </a:t>
            </a:r>
            <a:r>
              <a:rPr lang="hu-HU" sz="6000" b="1" dirty="0"/>
              <a:t>BE </a:t>
            </a:r>
            <a:r>
              <a:rPr lang="hu-HU" sz="6000" b="1" dirty="0" smtClean="0"/>
              <a:t> GYERMEKEINKET ?</a:t>
            </a:r>
          </a:p>
        </p:txBody>
      </p:sp>
    </p:spTree>
    <p:extLst>
      <p:ext uri="{BB962C8B-B14F-4D97-AF65-F5344CB8AC3E}">
        <p14:creationId xmlns:p14="http://schemas.microsoft.com/office/powerpoint/2010/main" val="201980181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20.</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5400" b="1" dirty="0" smtClean="0"/>
              <a:t>MEGTÖRTÉNIK, </a:t>
            </a:r>
          </a:p>
          <a:p>
            <a:pPr marL="0" indent="0" algn="ctr">
              <a:buNone/>
            </a:pPr>
            <a:r>
              <a:rPr lang="hu-HU" sz="5400" b="1" dirty="0" smtClean="0"/>
              <a:t>HOGY  GYERMEKEINK</a:t>
            </a:r>
          </a:p>
          <a:p>
            <a:pPr marL="0" indent="0" algn="ctr">
              <a:buNone/>
            </a:pPr>
            <a:r>
              <a:rPr lang="hu-HU" sz="5400" b="1" dirty="0" smtClean="0"/>
              <a:t>A  SZLOVÁK  ISKOLÁBAN  „KIÉRDEMLIK” </a:t>
            </a:r>
          </a:p>
          <a:p>
            <a:pPr marL="0" indent="0" algn="ctr">
              <a:buNone/>
            </a:pPr>
            <a:r>
              <a:rPr lang="hu-HU" sz="5400" b="1" dirty="0" smtClean="0"/>
              <a:t>A  KÖVETKEZŐ  ÉRTÉKELÉST: </a:t>
            </a:r>
          </a:p>
          <a:p>
            <a:pPr marL="0" indent="0" algn="ctr">
              <a:buNone/>
            </a:pPr>
            <a:r>
              <a:rPr lang="sk-SK" sz="5400" b="1" dirty="0" smtClean="0"/>
              <a:t>„TY  SPROSTÝ MAĎAR !“  </a:t>
            </a:r>
          </a:p>
          <a:p>
            <a:pPr marL="0" indent="0" algn="ctr">
              <a:buNone/>
            </a:pPr>
            <a:r>
              <a:rPr lang="hu-HU" sz="5400" b="1" dirty="0" smtClean="0"/>
              <a:t>„TE  BUTA MAGYAR !” </a:t>
            </a:r>
          </a:p>
        </p:txBody>
      </p:sp>
    </p:spTree>
    <p:extLst>
      <p:ext uri="{BB962C8B-B14F-4D97-AF65-F5344CB8AC3E}">
        <p14:creationId xmlns:p14="http://schemas.microsoft.com/office/powerpoint/2010/main" val="398728991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2</a:t>
            </a:r>
            <a:r>
              <a:rPr lang="hu-HU" sz="5400" b="1" dirty="0" smtClean="0"/>
              <a:t>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6600" b="1" dirty="0" smtClean="0"/>
              <a:t>MERT  FÁRADSÁGGAL  JÁR </a:t>
            </a:r>
          </a:p>
          <a:p>
            <a:pPr marL="0" indent="0" algn="ctr">
              <a:buNone/>
            </a:pPr>
            <a:r>
              <a:rPr lang="hu-HU" sz="6600" b="1" dirty="0" smtClean="0"/>
              <a:t>A   MAGYAR  ISKOLÁBA  JÁRÁS, </a:t>
            </a:r>
          </a:p>
          <a:p>
            <a:pPr marL="0" indent="0" algn="ctr">
              <a:buNone/>
            </a:pPr>
            <a:r>
              <a:rPr lang="hu-HU" sz="6600" b="1" dirty="0" smtClean="0"/>
              <a:t>ODA  EL  </a:t>
            </a:r>
            <a:r>
              <a:rPr lang="hu-HU" sz="6600" b="1" dirty="0"/>
              <a:t>KELL </a:t>
            </a:r>
            <a:r>
              <a:rPr lang="hu-HU" sz="6600" b="1" dirty="0" smtClean="0"/>
              <a:t>  MENNI / VINNI</a:t>
            </a:r>
            <a:r>
              <a:rPr lang="hu-HU" sz="6600" b="1" dirty="0"/>
              <a:t>, </a:t>
            </a:r>
            <a:endParaRPr lang="hu-HU" sz="6600" b="1" dirty="0" smtClean="0"/>
          </a:p>
          <a:p>
            <a:pPr marL="0" indent="0" algn="ctr">
              <a:buNone/>
            </a:pPr>
            <a:r>
              <a:rPr lang="hu-HU" sz="6600" b="1" dirty="0" smtClean="0"/>
              <a:t>VAGY  ISKOLABUSSZAL </a:t>
            </a:r>
          </a:p>
          <a:p>
            <a:pPr marL="0" indent="0" algn="ctr">
              <a:buNone/>
            </a:pPr>
            <a:r>
              <a:rPr lang="hu-HU" sz="6600" b="1" dirty="0" smtClean="0"/>
              <a:t>UTAZTATNI  A  GYERMEKET.</a:t>
            </a:r>
            <a:endParaRPr lang="hu-HU" sz="6600" b="1" dirty="0"/>
          </a:p>
        </p:txBody>
      </p:sp>
    </p:spTree>
    <p:extLst>
      <p:ext uri="{BB962C8B-B14F-4D97-AF65-F5344CB8AC3E}">
        <p14:creationId xmlns:p14="http://schemas.microsoft.com/office/powerpoint/2010/main" val="253929813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2</a:t>
            </a:r>
            <a:r>
              <a:rPr lang="hu-HU" sz="5400" b="1" dirty="0" smtClean="0"/>
              <a:t>2.</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800" b="1" dirty="0" smtClean="0"/>
              <a:t>VEGYÜK  TUDOMÁSUL !  A  SZLOVÁK  NYELVŰ </a:t>
            </a:r>
          </a:p>
          <a:p>
            <a:pPr marL="0" indent="0" algn="ctr">
              <a:buNone/>
            </a:pPr>
            <a:r>
              <a:rPr lang="hu-HU" sz="4800" b="1" dirty="0" smtClean="0"/>
              <a:t>ALAPISKOLAI   ISKOLÁZTATÁSSAL, EGYÉRTELMŰEN   !   HOZZÁJÁRULUNK </a:t>
            </a:r>
          </a:p>
          <a:p>
            <a:pPr marL="0" indent="0" algn="ctr">
              <a:buNone/>
            </a:pPr>
            <a:r>
              <a:rPr lang="hu-HU" sz="4800" b="1" dirty="0" smtClean="0"/>
              <a:t>A   MAGYAR   GYERMEKEK  NEMZETI  HOVATARTOZÁSÁNAK   FOKOZATOS   ELVESZTÉSÉHEZ   </a:t>
            </a:r>
            <a:r>
              <a:rPr lang="hu-HU" sz="4800" b="1" dirty="0"/>
              <a:t>!</a:t>
            </a:r>
            <a:r>
              <a:rPr lang="hu-HU" sz="4800" b="1" dirty="0" smtClean="0"/>
              <a:t>   BEOLVASZTÁSÁHOZ  </a:t>
            </a:r>
          </a:p>
          <a:p>
            <a:pPr marL="0" indent="0" algn="ctr">
              <a:buNone/>
            </a:pPr>
            <a:r>
              <a:rPr lang="hu-HU" sz="4800" b="1" dirty="0" smtClean="0"/>
              <a:t>A  SZLOVÁK  NEMZETBE !</a:t>
            </a:r>
          </a:p>
        </p:txBody>
      </p:sp>
    </p:spTree>
    <p:extLst>
      <p:ext uri="{BB962C8B-B14F-4D97-AF65-F5344CB8AC3E}">
        <p14:creationId xmlns:p14="http://schemas.microsoft.com/office/powerpoint/2010/main" val="21993089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23.</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smtClean="0"/>
              <a:t>ÓVODAI  ÉS  ALAPISKOLAI  SZINTEN TERMÉSZETELLENESEN, </a:t>
            </a:r>
          </a:p>
          <a:p>
            <a:pPr marL="0" indent="0" algn="ctr">
              <a:buNone/>
            </a:pPr>
            <a:r>
              <a:rPr lang="hu-HU" sz="4400" b="1" dirty="0" smtClean="0"/>
              <a:t>DURVÁN  MEGSZAKÍTJUK  AZT  A  FOLYAMATOT, AMELY  ELKEZDŐDÖTT  </a:t>
            </a:r>
          </a:p>
          <a:p>
            <a:pPr marL="0" indent="0" algn="ctr">
              <a:buNone/>
            </a:pPr>
            <a:r>
              <a:rPr lang="hu-HU" sz="4400" b="1" dirty="0" smtClean="0"/>
              <a:t>AZ  ANYAMÉHBEN  AZ  5. HÓNAPBAN, </a:t>
            </a:r>
          </a:p>
          <a:p>
            <a:pPr marL="0" indent="0" algn="ctr">
              <a:buNone/>
            </a:pPr>
            <a:r>
              <a:rPr lang="hu-HU" sz="4400" b="1" dirty="0" smtClean="0"/>
              <a:t>ÉS TARTOTT </a:t>
            </a:r>
          </a:p>
          <a:p>
            <a:pPr marL="0" indent="0" algn="ctr">
              <a:buNone/>
            </a:pPr>
            <a:r>
              <a:rPr lang="hu-HU" sz="4400" b="1" dirty="0" smtClean="0"/>
              <a:t>6 ÉVES KORIG, A SZLOVÁK ISKOLA 1. ÉVFOLYAMÁIG!</a:t>
            </a:r>
          </a:p>
        </p:txBody>
      </p:sp>
    </p:spTree>
    <p:extLst>
      <p:ext uri="{BB962C8B-B14F-4D97-AF65-F5344CB8AC3E}">
        <p14:creationId xmlns:p14="http://schemas.microsoft.com/office/powerpoint/2010/main" val="182349826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24.</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smtClean="0"/>
              <a:t>A  SZLOVÁK  ISKOLÁBA  JÁRÓ  MAGYAR GYERMEK </a:t>
            </a:r>
          </a:p>
          <a:p>
            <a:pPr marL="0" indent="0" algn="ctr">
              <a:buNone/>
            </a:pPr>
            <a:r>
              <a:rPr lang="hu-HU" sz="4400" b="1" dirty="0" smtClean="0"/>
              <a:t>RAGASZKODIK  A SZLOVÁK  AJKÚ  </a:t>
            </a:r>
          </a:p>
          <a:p>
            <a:pPr marL="0" indent="0" algn="ctr">
              <a:buNone/>
            </a:pPr>
            <a:r>
              <a:rPr lang="hu-HU" sz="4400" b="1" dirty="0" smtClean="0"/>
              <a:t>BARÁTAI / BARÁTNŐIHEZ, MERT </a:t>
            </a:r>
          </a:p>
          <a:p>
            <a:pPr marL="0" indent="0" algn="ctr">
              <a:buNone/>
            </a:pPr>
            <a:r>
              <a:rPr lang="hu-HU" sz="4400" b="1" dirty="0" smtClean="0"/>
              <a:t>AZOKKAL TÖLTI EL A NAP NAGY RÉSZÉT,</a:t>
            </a:r>
          </a:p>
          <a:p>
            <a:pPr marL="0" indent="0" algn="ctr">
              <a:buNone/>
            </a:pPr>
            <a:r>
              <a:rPr lang="hu-HU" sz="4400" b="1" dirty="0" smtClean="0"/>
              <a:t>ÉS A CSALÁDI  BESZÉDDEL ÉS VASÁRNAPI ISKOLÁVAL NEHÉZ  ELLEN SÚLYOZNI A NAPI TÖBB ÓRÁS OKTATÁS IDEJÉT   AZ OTTHONI CSALÁDI BESZÉLGETÉSSEL!</a:t>
            </a:r>
          </a:p>
        </p:txBody>
      </p:sp>
    </p:spTree>
    <p:extLst>
      <p:ext uri="{BB962C8B-B14F-4D97-AF65-F5344CB8AC3E}">
        <p14:creationId xmlns:p14="http://schemas.microsoft.com/office/powerpoint/2010/main" val="218621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210613"/>
          </a:xfrm>
          <a:solidFill>
            <a:srgbClr val="00FF00"/>
          </a:solidFill>
        </p:spPr>
        <p:txBody>
          <a:bodyPr>
            <a:normAutofit/>
          </a:bodyPr>
          <a:lstStyle/>
          <a:p>
            <a:pPr algn="ctr"/>
            <a:r>
              <a:rPr lang="hu-HU" b="1" dirty="0" smtClean="0"/>
              <a:t>A   PRESBITERI   TISZTSÉGET   BIBLIAI  </a:t>
            </a:r>
            <a:r>
              <a:rPr lang="hu-HU" b="1" dirty="0"/>
              <a:t> </a:t>
            </a:r>
            <a:r>
              <a:rPr lang="hu-HU" b="1" dirty="0" smtClean="0"/>
              <a:t>ALAPJAI</a:t>
            </a:r>
            <a:endParaRPr lang="hu-HU" b="1" dirty="0"/>
          </a:p>
        </p:txBody>
      </p:sp>
      <p:sp>
        <p:nvSpPr>
          <p:cNvPr id="3" name="Tartalom helye 2"/>
          <p:cNvSpPr>
            <a:spLocks noGrp="1"/>
          </p:cNvSpPr>
          <p:nvPr>
            <p:ph idx="1"/>
          </p:nvPr>
        </p:nvSpPr>
        <p:spPr>
          <a:xfrm>
            <a:off x="0" y="1210614"/>
            <a:ext cx="12192000" cy="5647385"/>
          </a:xfrm>
          <a:solidFill>
            <a:srgbClr val="FFFF00"/>
          </a:solidFill>
        </p:spPr>
        <p:txBody>
          <a:bodyPr>
            <a:normAutofit/>
          </a:bodyPr>
          <a:lstStyle/>
          <a:p>
            <a:endParaRPr lang="hu-HU" b="1" dirty="0" smtClean="0"/>
          </a:p>
          <a:p>
            <a:r>
              <a:rPr lang="hu-HU" sz="6000" b="1" dirty="0" smtClean="0"/>
              <a:t>Józsué 24:15</a:t>
            </a:r>
          </a:p>
          <a:p>
            <a:endParaRPr lang="hu-HU" sz="6000" b="1" dirty="0"/>
          </a:p>
          <a:p>
            <a:r>
              <a:rPr lang="hu-HU" sz="6000" b="1" dirty="0" smtClean="0"/>
              <a:t>„Én azonban  és  az  én  házam  az  Úrnak  szolgálunk.”</a:t>
            </a:r>
          </a:p>
        </p:txBody>
      </p:sp>
    </p:spTree>
    <p:extLst>
      <p:ext uri="{BB962C8B-B14F-4D97-AF65-F5344CB8AC3E}">
        <p14:creationId xmlns:p14="http://schemas.microsoft.com/office/powerpoint/2010/main" val="37171224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25.</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KÖZÉPISKOLÁBAN </a:t>
            </a:r>
          </a:p>
          <a:p>
            <a:pPr marL="0" indent="0" algn="ctr">
              <a:buNone/>
            </a:pPr>
            <a:r>
              <a:rPr lang="hu-HU" sz="4000" b="1" dirty="0" smtClean="0"/>
              <a:t>KEZDŐDNEK A DIÁKSZERELMEK.</a:t>
            </a:r>
          </a:p>
          <a:p>
            <a:pPr marL="0" indent="0" algn="ctr">
              <a:buNone/>
            </a:pPr>
            <a:r>
              <a:rPr lang="hu-HU" sz="4000" b="1" dirty="0" smtClean="0"/>
              <a:t>FŐISKOLÁN </a:t>
            </a:r>
          </a:p>
          <a:p>
            <a:pPr marL="0" indent="0" algn="ctr">
              <a:buNone/>
            </a:pPr>
            <a:r>
              <a:rPr lang="hu-HU" sz="4000" b="1" dirty="0" smtClean="0"/>
              <a:t>FOLYTATÓDIK  A  SZERELEM, NETÁN  A  SZEX, </a:t>
            </a:r>
          </a:p>
          <a:p>
            <a:pPr marL="0" indent="0" algn="ctr">
              <a:buNone/>
            </a:pPr>
            <a:r>
              <a:rPr lang="hu-HU" sz="4000" b="1" dirty="0" smtClean="0"/>
              <a:t>AMELY  TELJESEN  ELVAKÍTJA  A  MAGYAR  GYERMEK </a:t>
            </a:r>
          </a:p>
          <a:p>
            <a:pPr marL="0" indent="0" algn="ctr">
              <a:buNone/>
            </a:pPr>
            <a:r>
              <a:rPr lang="hu-HU" sz="4000" b="1" dirty="0" smtClean="0"/>
              <a:t>SZEMÉT: SE HALL, SE LÁT DÖMÖTÖR,</a:t>
            </a:r>
          </a:p>
          <a:p>
            <a:pPr marL="0" indent="0" algn="ctr">
              <a:buNone/>
            </a:pPr>
            <a:r>
              <a:rPr lang="hu-HU" sz="4000" b="1" dirty="0" smtClean="0"/>
              <a:t>MEGSÜKETÍTI  FÜLÉT:  ANYA  ÓVÁSÁT, APA INTÉSÉT</a:t>
            </a:r>
          </a:p>
          <a:p>
            <a:pPr marL="0" indent="0" algn="ctr">
              <a:buNone/>
            </a:pPr>
            <a:r>
              <a:rPr lang="hu-HU" sz="4000" b="1" dirty="0" smtClean="0"/>
              <a:t>ELCSÁBÍTJA  A SZÍVÉT:  ÉS EKKOR AZ ÉSZ LEÁLL !  </a:t>
            </a:r>
          </a:p>
        </p:txBody>
      </p:sp>
    </p:spTree>
    <p:extLst>
      <p:ext uri="{BB962C8B-B14F-4D97-AF65-F5344CB8AC3E}">
        <p14:creationId xmlns:p14="http://schemas.microsoft.com/office/powerpoint/2010/main" val="46998006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26.</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400" b="1" dirty="0" smtClean="0"/>
              <a:t>A FELVIDÉKI MAGYAR REFORMÁTUSSÁG </a:t>
            </a:r>
          </a:p>
          <a:p>
            <a:pPr marL="0" indent="0" algn="ctr">
              <a:buNone/>
            </a:pPr>
            <a:r>
              <a:rPr lang="hu-HU" sz="5400" b="1" dirty="0" smtClean="0"/>
              <a:t>ÍGY DOBJA EL,  ÍGY VESZÍTI  EL</a:t>
            </a:r>
          </a:p>
          <a:p>
            <a:pPr marL="0" indent="0" algn="ctr">
              <a:buNone/>
            </a:pPr>
            <a:r>
              <a:rPr lang="hu-HU" sz="4400" b="1" dirty="0" smtClean="0"/>
              <a:t>A TEHETSÉGES, LÁNGELMÉJŰ GYERMEKEIT, </a:t>
            </a:r>
          </a:p>
          <a:p>
            <a:pPr marL="0" indent="0" algn="ctr">
              <a:buNone/>
            </a:pPr>
            <a:r>
              <a:rPr lang="hu-HU" sz="4400" b="1" dirty="0" smtClean="0"/>
              <a:t>MERT</a:t>
            </a:r>
            <a:r>
              <a:rPr lang="hu-HU" sz="4400" b="1" dirty="0"/>
              <a:t> </a:t>
            </a:r>
            <a:r>
              <a:rPr lang="hu-HU" sz="4400" b="1" dirty="0" smtClean="0"/>
              <a:t> MEGGÁTOLJUK </a:t>
            </a:r>
          </a:p>
          <a:p>
            <a:pPr marL="0" indent="0" algn="ctr">
              <a:buNone/>
            </a:pPr>
            <a:r>
              <a:rPr lang="hu-HU" sz="4400" b="1" dirty="0" smtClean="0"/>
              <a:t>A MAGYAR ÉSZFORGÁSSAL  JÁRÓ  GYERMEK  EGÉSZSÉGES   SZELLEMI   KÉPESSÉGEINEK FEJLŐDÉSÉT !</a:t>
            </a:r>
          </a:p>
        </p:txBody>
      </p:sp>
    </p:spTree>
    <p:extLst>
      <p:ext uri="{BB962C8B-B14F-4D97-AF65-F5344CB8AC3E}">
        <p14:creationId xmlns:p14="http://schemas.microsoft.com/office/powerpoint/2010/main" val="82015604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27.</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VEGYÜK TUDOMÁSUL,  HOGY  </a:t>
            </a:r>
          </a:p>
          <a:p>
            <a:pPr marL="0" indent="0" algn="ctr">
              <a:buNone/>
            </a:pPr>
            <a:r>
              <a:rPr lang="hu-HU" sz="6600" b="1" dirty="0" smtClean="0"/>
              <a:t>NAGY  MÉRTÉKBEN  KÁROSÍTJUK  </a:t>
            </a:r>
          </a:p>
          <a:p>
            <a:pPr marL="0" indent="0" algn="ctr">
              <a:buNone/>
            </a:pPr>
            <a:r>
              <a:rPr lang="hu-HU" sz="4000" b="1" dirty="0" smtClean="0"/>
              <a:t>A   FELVIDÉKI  MAGYAR  REFORMÁTUSSÁGUNK  </a:t>
            </a:r>
          </a:p>
          <a:p>
            <a:pPr marL="0" indent="0" algn="ctr">
              <a:buNone/>
            </a:pPr>
            <a:r>
              <a:rPr lang="hu-HU" sz="4000" b="1" dirty="0" smtClean="0"/>
              <a:t>VERSENYKÉPESSÉGÉT ! </a:t>
            </a:r>
          </a:p>
          <a:p>
            <a:pPr marL="0" indent="0" algn="ctr">
              <a:buNone/>
            </a:pPr>
            <a:r>
              <a:rPr lang="hu-HU" sz="4000" b="1" dirty="0" smtClean="0"/>
              <a:t>MERT SOK SZÜLŐ HOZZÁJÁRUL</a:t>
            </a:r>
          </a:p>
          <a:p>
            <a:pPr marL="0" indent="0" algn="ctr">
              <a:buNone/>
            </a:pPr>
            <a:r>
              <a:rPr lang="hu-HU" sz="4000" b="1" dirty="0" smtClean="0"/>
              <a:t>A  GYERMEKE TERMÉSZETES VERSENYKÉPESSÉGÉNEK </a:t>
            </a:r>
          </a:p>
          <a:p>
            <a:pPr marL="0" indent="0" algn="ctr">
              <a:buNone/>
            </a:pPr>
            <a:r>
              <a:rPr lang="hu-HU" sz="4000" b="1" dirty="0" smtClean="0"/>
              <a:t>LEÉPÍTÉSÉHEZ ÉS A „BUTA” SORSBA TASZÍTÁSÁHOZ !</a:t>
            </a:r>
            <a:endParaRPr lang="hu-HU" sz="4000" b="1" dirty="0"/>
          </a:p>
        </p:txBody>
      </p:sp>
    </p:spTree>
    <p:extLst>
      <p:ext uri="{BB962C8B-B14F-4D97-AF65-F5344CB8AC3E}">
        <p14:creationId xmlns:p14="http://schemas.microsoft.com/office/powerpoint/2010/main" val="348590698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28.</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5400" b="1" dirty="0" smtClean="0"/>
              <a:t>GÁTOLJUK </a:t>
            </a:r>
          </a:p>
          <a:p>
            <a:pPr marL="0" indent="0" algn="ctr">
              <a:buNone/>
            </a:pPr>
            <a:r>
              <a:rPr lang="hu-HU" sz="5400" b="1" dirty="0" smtClean="0"/>
              <a:t>AZ </a:t>
            </a:r>
            <a:r>
              <a:rPr lang="hu-HU" sz="5400" b="1" dirty="0"/>
              <a:t>ANYANYELV, </a:t>
            </a:r>
            <a:endParaRPr lang="hu-HU" sz="5400" b="1" dirty="0" smtClean="0"/>
          </a:p>
          <a:p>
            <a:pPr marL="0" indent="0" algn="ctr">
              <a:buNone/>
            </a:pPr>
            <a:r>
              <a:rPr lang="hu-HU" sz="5400" b="1" dirty="0" smtClean="0"/>
              <a:t>ZENEI </a:t>
            </a:r>
            <a:r>
              <a:rPr lang="hu-HU" sz="5400" b="1" dirty="0"/>
              <a:t>és KULTURÁLIS ANYANYELV, </a:t>
            </a:r>
            <a:endParaRPr lang="hu-HU" sz="5400" b="1" dirty="0" smtClean="0"/>
          </a:p>
          <a:p>
            <a:pPr marL="0" indent="0" algn="ctr">
              <a:buNone/>
            </a:pPr>
            <a:r>
              <a:rPr lang="hu-HU" sz="5400" b="1" dirty="0" smtClean="0"/>
              <a:t>AZ ÉRZELMI ÉS A TOVÁBBI </a:t>
            </a:r>
          </a:p>
          <a:p>
            <a:pPr marL="0" indent="0" algn="ctr">
              <a:buNone/>
            </a:pPr>
            <a:r>
              <a:rPr lang="hu-HU" sz="5400" b="1" dirty="0" smtClean="0"/>
              <a:t>10 FAJTA INTELLIGENCIA </a:t>
            </a:r>
          </a:p>
          <a:p>
            <a:pPr marL="0" indent="0" algn="ctr">
              <a:buNone/>
            </a:pPr>
            <a:r>
              <a:rPr lang="hu-HU" sz="5400" b="1" dirty="0" smtClean="0"/>
              <a:t>TERMÉSZETES </a:t>
            </a:r>
            <a:r>
              <a:rPr lang="hu-HU" sz="5400" b="1" dirty="0"/>
              <a:t>FEJLŐDÉSÉT </a:t>
            </a:r>
            <a:r>
              <a:rPr lang="hu-HU" sz="5400" b="1" dirty="0" smtClean="0"/>
              <a:t>!</a:t>
            </a:r>
          </a:p>
        </p:txBody>
      </p:sp>
    </p:spTree>
    <p:extLst>
      <p:ext uri="{BB962C8B-B14F-4D97-AF65-F5344CB8AC3E}">
        <p14:creationId xmlns:p14="http://schemas.microsoft.com/office/powerpoint/2010/main" val="335806397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29.</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6000" b="1" dirty="0" smtClean="0"/>
              <a:t>GÁTOLJUK </a:t>
            </a:r>
          </a:p>
          <a:p>
            <a:pPr marL="0" indent="0" algn="ctr">
              <a:buNone/>
            </a:pPr>
            <a:r>
              <a:rPr lang="hu-HU" sz="6000" b="1" dirty="0" smtClean="0"/>
              <a:t>A </a:t>
            </a:r>
            <a:r>
              <a:rPr lang="hu-HU" sz="6000" b="1" dirty="0"/>
              <a:t>FELVIDÉKI MAGYAR REFORMÁTUSSÁG </a:t>
            </a:r>
            <a:endParaRPr lang="hu-HU" sz="6000" b="1" dirty="0" smtClean="0"/>
          </a:p>
          <a:p>
            <a:pPr marL="0" indent="0" algn="ctr">
              <a:buNone/>
            </a:pPr>
            <a:r>
              <a:rPr lang="hu-HU" sz="6000" b="1" dirty="0" smtClean="0"/>
              <a:t>ALAP,   KÖZÉP  </a:t>
            </a:r>
            <a:r>
              <a:rPr lang="hu-HU" sz="6000" b="1" dirty="0"/>
              <a:t>ÉS </a:t>
            </a:r>
            <a:r>
              <a:rPr lang="hu-HU" sz="6000" b="1" dirty="0" smtClean="0"/>
              <a:t> FELSŐFOKÚ VÉGZETTSÉGŰ TAGSÁG </a:t>
            </a:r>
          </a:p>
          <a:p>
            <a:pPr marL="0" indent="0" algn="ctr">
              <a:buNone/>
            </a:pPr>
            <a:r>
              <a:rPr lang="hu-HU" sz="6000" b="1" dirty="0" smtClean="0"/>
              <a:t>KIALAKÍTÁSÁT,  MEGSZERVEZÉSÉT.</a:t>
            </a:r>
            <a:endParaRPr lang="hu-HU" sz="6000" b="1" dirty="0"/>
          </a:p>
        </p:txBody>
      </p:sp>
    </p:spTree>
    <p:extLst>
      <p:ext uri="{BB962C8B-B14F-4D97-AF65-F5344CB8AC3E}">
        <p14:creationId xmlns:p14="http://schemas.microsoft.com/office/powerpoint/2010/main" val="36777001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30.</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4000" b="1" dirty="0" smtClean="0"/>
              <a:t>TOVÁBBI  VÉTSÉGEK:</a:t>
            </a:r>
          </a:p>
          <a:p>
            <a:r>
              <a:rPr lang="hu-HU" sz="4000" b="1" dirty="0" smtClean="0"/>
              <a:t>CSÜGGEDÉS</a:t>
            </a:r>
            <a:r>
              <a:rPr lang="hu-HU" sz="4000" b="1" dirty="0"/>
              <a:t>	</a:t>
            </a:r>
          </a:p>
          <a:p>
            <a:endParaRPr lang="hu-HU" sz="4000" b="1" dirty="0" smtClean="0"/>
          </a:p>
          <a:p>
            <a:r>
              <a:rPr lang="hu-HU" sz="4000" b="1" dirty="0" smtClean="0"/>
              <a:t>KISHITŰSÉG </a:t>
            </a:r>
            <a:r>
              <a:rPr lang="hu-HU" sz="4000" b="1" dirty="0"/>
              <a:t>	NEM BÍZIK ISTEN MEGTARTATÁSÁBA ÉS </a:t>
            </a:r>
            <a:r>
              <a:rPr lang="hu-HU" sz="4000" b="1" dirty="0" smtClean="0"/>
              <a:t>				VEZETÉSÉBE</a:t>
            </a:r>
            <a:endParaRPr lang="hu-HU" sz="4000" b="1" dirty="0"/>
          </a:p>
          <a:p>
            <a:endParaRPr lang="hu-HU" sz="4000" b="1" dirty="0" smtClean="0"/>
          </a:p>
          <a:p>
            <a:r>
              <a:rPr lang="hu-HU" sz="4000" b="1" dirty="0" smtClean="0"/>
              <a:t>HITETLENSÉG</a:t>
            </a:r>
            <a:r>
              <a:rPr lang="hu-HU" sz="4000" b="1" dirty="0"/>
              <a:t>:	</a:t>
            </a:r>
            <a:r>
              <a:rPr lang="hu-HU" sz="4000" b="1" dirty="0" smtClean="0"/>
              <a:t>KIKONFIRMÁLÓDOTT </a:t>
            </a:r>
            <a:r>
              <a:rPr lang="hu-HU" sz="4000" b="1" dirty="0"/>
              <a:t>A REFORMÁTUS </a:t>
            </a:r>
            <a:r>
              <a:rPr lang="hu-HU" sz="4000" b="1" dirty="0" smtClean="0"/>
              <a:t>					EGYHÁZBÓL</a:t>
            </a:r>
          </a:p>
        </p:txBody>
      </p:sp>
    </p:spTree>
    <p:extLst>
      <p:ext uri="{BB962C8B-B14F-4D97-AF65-F5344CB8AC3E}">
        <p14:creationId xmlns:p14="http://schemas.microsoft.com/office/powerpoint/2010/main" val="424371233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31.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3200" b="1" dirty="0" smtClean="0"/>
              <a:t>CSALÁD ELLEN  ELKÖVETETT  VÉTKEINK:</a:t>
            </a:r>
            <a:endParaRPr lang="hu-HU" sz="1000" dirty="0" smtClean="0"/>
          </a:p>
          <a:p>
            <a:pPr marL="0" indent="0" algn="ctr">
              <a:buNone/>
            </a:pPr>
            <a:r>
              <a:rPr lang="hu-HU" sz="4800" b="1" dirty="0" smtClean="0"/>
              <a:t>FÉRJ / FELESÉG  HŰTLENSÉGE,</a:t>
            </a:r>
          </a:p>
          <a:p>
            <a:pPr marL="0" indent="0" algn="ctr">
              <a:buNone/>
            </a:pPr>
            <a:r>
              <a:rPr lang="hu-HU" sz="4800" b="1" dirty="0" smtClean="0"/>
              <a:t>GYERMEKEINK EGÉSZSÉGES FEJLŐDÉSÉT </a:t>
            </a:r>
          </a:p>
          <a:p>
            <a:pPr marL="0" indent="0" algn="ctr">
              <a:buNone/>
            </a:pPr>
            <a:r>
              <a:rPr lang="hu-HU" sz="4800" b="1" dirty="0" smtClean="0"/>
              <a:t>GÁTLÓ VISELKEDÉS:</a:t>
            </a:r>
          </a:p>
          <a:p>
            <a:pPr marL="0" indent="0" algn="ctr">
              <a:buNone/>
            </a:pPr>
            <a:r>
              <a:rPr lang="hu-HU" sz="4800" b="1" dirty="0" smtClean="0"/>
              <a:t>ÉLETET ROMBOLÓ ALKOHOL</a:t>
            </a:r>
          </a:p>
          <a:p>
            <a:pPr marL="0" indent="0" algn="ctr">
              <a:buNone/>
            </a:pPr>
            <a:r>
              <a:rPr lang="hu-HU" sz="4800" b="1" dirty="0" smtClean="0"/>
              <a:t>AZ EGÉSZSÉGRE KÁROS FÜGGŐSÉGEK </a:t>
            </a:r>
          </a:p>
          <a:p>
            <a:pPr marL="0" indent="0" algn="ctr">
              <a:buNone/>
            </a:pPr>
            <a:r>
              <a:rPr lang="hu-HU" sz="4800" b="1" dirty="0" smtClean="0"/>
              <a:t>A CSALÁDTAGOKNÁL </a:t>
            </a:r>
          </a:p>
        </p:txBody>
      </p:sp>
    </p:spTree>
    <p:extLst>
      <p:ext uri="{BB962C8B-B14F-4D97-AF65-F5344CB8AC3E}">
        <p14:creationId xmlns:p14="http://schemas.microsoft.com/office/powerpoint/2010/main" val="147826331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32.</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5400" b="1" dirty="0" smtClean="0"/>
              <a:t>CSALÁDROMBOLÁS </a:t>
            </a:r>
          </a:p>
          <a:p>
            <a:pPr marL="0" indent="0" algn="ctr">
              <a:buNone/>
            </a:pPr>
            <a:r>
              <a:rPr lang="hu-HU" sz="5400" b="1" dirty="0" smtClean="0"/>
              <a:t>HELYTELEN VISELKEDÉSSEL, </a:t>
            </a:r>
          </a:p>
          <a:p>
            <a:pPr marL="0" indent="0" algn="ctr">
              <a:buNone/>
            </a:pPr>
            <a:r>
              <a:rPr lang="hu-HU" sz="5400" b="1" dirty="0" smtClean="0"/>
              <a:t>DURVA MAGATARTÁSSAL, </a:t>
            </a:r>
          </a:p>
          <a:p>
            <a:pPr marL="0" indent="0" algn="ctr">
              <a:buNone/>
            </a:pPr>
            <a:r>
              <a:rPr lang="hu-HU" sz="5400" b="1" dirty="0" smtClean="0"/>
              <a:t>VÁLÁS  ÉS  KÖVETKEZMÉNYEI  A  GYERMEKEKRE </a:t>
            </a:r>
          </a:p>
          <a:p>
            <a:pPr marL="0" indent="0" algn="ctr">
              <a:buNone/>
            </a:pPr>
            <a:r>
              <a:rPr lang="hu-HU" sz="5400" b="1" dirty="0" smtClean="0"/>
              <a:t>ÉS  AZ  ELVÁLT  FELEKRE.</a:t>
            </a:r>
            <a:endParaRPr lang="hu-HU" sz="5400" b="1" dirty="0"/>
          </a:p>
        </p:txBody>
      </p:sp>
    </p:spTree>
    <p:extLst>
      <p:ext uri="{BB962C8B-B14F-4D97-AF65-F5344CB8AC3E}">
        <p14:creationId xmlns:p14="http://schemas.microsoft.com/office/powerpoint/2010/main" val="314182942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33.</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3600" b="1" dirty="0" smtClean="0"/>
              <a:t>REFORMÁTUS </a:t>
            </a:r>
            <a:r>
              <a:rPr lang="hu-HU" sz="3600" b="1" dirty="0"/>
              <a:t>EGYHÁZUNK </a:t>
            </a:r>
            <a:r>
              <a:rPr lang="hu-HU" sz="3600" b="1" dirty="0" smtClean="0"/>
              <a:t>ELLEN ELKÖVETETT  VÉTKEINK:</a:t>
            </a:r>
          </a:p>
          <a:p>
            <a:pPr marL="0" indent="0" algn="ctr">
              <a:buNone/>
            </a:pPr>
            <a:endParaRPr lang="hu-HU" sz="3600" b="1" dirty="0" smtClean="0"/>
          </a:p>
          <a:p>
            <a:pPr marL="0" indent="0" algn="ctr">
              <a:buNone/>
            </a:pPr>
            <a:r>
              <a:rPr lang="hu-HU" sz="4800" b="1" dirty="0" smtClean="0"/>
              <a:t>AZ EGYHÁZTAG NEM SZENTELI MEG A HETET, NEM VESZ RÉSZT </a:t>
            </a:r>
          </a:p>
          <a:p>
            <a:pPr marL="0" indent="0" algn="ctr">
              <a:buNone/>
            </a:pPr>
            <a:r>
              <a:rPr lang="hu-HU" sz="4800" b="1" dirty="0" smtClean="0"/>
              <a:t>A VASÁRNAPI  ISTENTISZTELETI KÖZÖSSÉGBEN,</a:t>
            </a:r>
          </a:p>
          <a:p>
            <a:pPr marL="0" indent="0" algn="ctr">
              <a:buNone/>
            </a:pPr>
            <a:r>
              <a:rPr lang="hu-HU" sz="4800" b="1" dirty="0" smtClean="0"/>
              <a:t>NEM VESZ RÉSZT </a:t>
            </a:r>
          </a:p>
          <a:p>
            <a:pPr marL="0" indent="0" algn="ctr">
              <a:buNone/>
            </a:pPr>
            <a:r>
              <a:rPr lang="hu-HU" sz="4800" b="1" dirty="0" smtClean="0"/>
              <a:t>AZ ÚRVACSORAI KÖZÖSSÉGBEN</a:t>
            </a:r>
            <a:r>
              <a:rPr lang="hu-HU" sz="4800" b="1" dirty="0"/>
              <a:t>.</a:t>
            </a:r>
            <a:endParaRPr lang="hu-HU" sz="4800" b="1" dirty="0" smtClean="0"/>
          </a:p>
        </p:txBody>
      </p:sp>
    </p:spTree>
    <p:extLst>
      <p:ext uri="{BB962C8B-B14F-4D97-AF65-F5344CB8AC3E}">
        <p14:creationId xmlns:p14="http://schemas.microsoft.com/office/powerpoint/2010/main" val="365604085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34.</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endParaRPr lang="hu-HU" sz="4000" b="1" dirty="0" smtClean="0"/>
          </a:p>
          <a:p>
            <a:pPr marL="0" indent="0" algn="ctr">
              <a:buNone/>
            </a:pPr>
            <a:r>
              <a:rPr lang="hu-HU" sz="6000" b="1" dirty="0" smtClean="0"/>
              <a:t>A  PRESBITER  MEGSZEGI  ESKÜJÉT. </a:t>
            </a:r>
            <a:r>
              <a:rPr lang="hu-HU" sz="8000" b="1" dirty="0" smtClean="0"/>
              <a:t>NEM  VISELI </a:t>
            </a:r>
          </a:p>
          <a:p>
            <a:pPr marL="0" indent="0" algn="ctr">
              <a:buNone/>
            </a:pPr>
            <a:r>
              <a:rPr lang="hu-HU" sz="8000" b="1" dirty="0" smtClean="0"/>
              <a:t>SZÍVÉBEN  ÉS  A  KEZÉVEL </a:t>
            </a:r>
          </a:p>
          <a:p>
            <a:pPr marL="0" indent="0" algn="ctr">
              <a:buNone/>
            </a:pPr>
            <a:r>
              <a:rPr lang="hu-HU" sz="8000" b="1" dirty="0" smtClean="0"/>
              <a:t>AZ  EGYHÁZKÖZSÉG  ÜGYÉT.</a:t>
            </a:r>
          </a:p>
        </p:txBody>
      </p:sp>
    </p:spTree>
    <p:extLst>
      <p:ext uri="{BB962C8B-B14F-4D97-AF65-F5344CB8AC3E}">
        <p14:creationId xmlns:p14="http://schemas.microsoft.com/office/powerpoint/2010/main" val="1930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210613"/>
          </a:xfrm>
          <a:solidFill>
            <a:srgbClr val="00FF00"/>
          </a:solidFill>
        </p:spPr>
        <p:txBody>
          <a:bodyPr>
            <a:normAutofit/>
          </a:bodyPr>
          <a:lstStyle/>
          <a:p>
            <a:pPr algn="ctr"/>
            <a:r>
              <a:rPr lang="hu-HU" b="1" dirty="0" smtClean="0"/>
              <a:t>A   PRESBITERI   TISZTSÉGET   BIBLIAI  </a:t>
            </a:r>
            <a:r>
              <a:rPr lang="hu-HU" b="1" dirty="0"/>
              <a:t> </a:t>
            </a:r>
            <a:r>
              <a:rPr lang="hu-HU" b="1" dirty="0" smtClean="0"/>
              <a:t>ALAPJAI</a:t>
            </a:r>
            <a:endParaRPr lang="hu-HU" b="1" dirty="0"/>
          </a:p>
        </p:txBody>
      </p:sp>
      <p:sp>
        <p:nvSpPr>
          <p:cNvPr id="3" name="Tartalom helye 2"/>
          <p:cNvSpPr>
            <a:spLocks noGrp="1"/>
          </p:cNvSpPr>
          <p:nvPr>
            <p:ph idx="1"/>
          </p:nvPr>
        </p:nvSpPr>
        <p:spPr>
          <a:xfrm>
            <a:off x="0" y="1210614"/>
            <a:ext cx="12192000" cy="5647385"/>
          </a:xfrm>
          <a:solidFill>
            <a:srgbClr val="FFFF00"/>
          </a:solidFill>
        </p:spPr>
        <p:txBody>
          <a:bodyPr>
            <a:normAutofit lnSpcReduction="10000"/>
          </a:bodyPr>
          <a:lstStyle/>
          <a:p>
            <a:pPr marL="0" indent="0">
              <a:buNone/>
            </a:pPr>
            <a:r>
              <a:rPr lang="hu-HU" sz="1100" dirty="0" smtClean="0"/>
              <a:t>.</a:t>
            </a:r>
          </a:p>
          <a:p>
            <a:r>
              <a:rPr lang="hu-HU" sz="6000" b="1" dirty="0" smtClean="0"/>
              <a:t>Apostolok  cselekedetei  20,28</a:t>
            </a:r>
          </a:p>
          <a:p>
            <a:pPr marL="0" indent="0">
              <a:buNone/>
            </a:pPr>
            <a:r>
              <a:rPr lang="hu-HU" sz="1100" dirty="0" smtClean="0"/>
              <a:t>.</a:t>
            </a:r>
            <a:endParaRPr lang="hu-HU" sz="1100" dirty="0"/>
          </a:p>
          <a:p>
            <a:r>
              <a:rPr lang="hu-HU" sz="6000" b="1" dirty="0" smtClean="0"/>
              <a:t>„Viseljetek  gondot tehát magatokra és az egész nyájra, amelynek őrizővé tett titeket a Szentlélek, hogy legeltessétek az Isten egyházát, amelyet tulajdon vérével szerzett.</a:t>
            </a:r>
          </a:p>
        </p:txBody>
      </p:sp>
    </p:spTree>
    <p:extLst>
      <p:ext uri="{BB962C8B-B14F-4D97-AF65-F5344CB8AC3E}">
        <p14:creationId xmlns:p14="http://schemas.microsoft.com/office/powerpoint/2010/main" val="30740416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35.</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8800" b="1" dirty="0" smtClean="0"/>
              <a:t>A  PRESBITER </a:t>
            </a:r>
          </a:p>
          <a:p>
            <a:pPr marL="0" indent="0" algn="ctr">
              <a:buNone/>
            </a:pPr>
            <a:r>
              <a:rPr lang="hu-HU" sz="8800" b="1" dirty="0" smtClean="0"/>
              <a:t>NEM  JÁR  TEMPLOMBA.</a:t>
            </a:r>
          </a:p>
          <a:p>
            <a:pPr marL="0" indent="0" algn="ctr">
              <a:buNone/>
            </a:pPr>
            <a:r>
              <a:rPr lang="hu-HU" sz="8800" b="1" dirty="0" smtClean="0"/>
              <a:t>ÉS  MÉG  MINDIG PRESBITER  ? </a:t>
            </a:r>
            <a:r>
              <a:rPr lang="hu-HU" sz="8800" b="1" dirty="0"/>
              <a:t>!</a:t>
            </a:r>
            <a:endParaRPr lang="hu-HU" sz="8800" b="1" dirty="0" smtClean="0"/>
          </a:p>
        </p:txBody>
      </p:sp>
    </p:spTree>
    <p:extLst>
      <p:ext uri="{BB962C8B-B14F-4D97-AF65-F5344CB8AC3E}">
        <p14:creationId xmlns:p14="http://schemas.microsoft.com/office/powerpoint/2010/main" val="194901872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056067"/>
          </a:xfrm>
          <a:solidFill>
            <a:srgbClr val="00FF00"/>
          </a:solidFill>
        </p:spPr>
        <p:txBody>
          <a:bodyPr>
            <a:noAutofit/>
          </a:bodyPr>
          <a:lstStyle/>
          <a:p>
            <a:pPr algn="ctr"/>
            <a:r>
              <a:rPr lang="hu-HU" sz="5400" b="1" dirty="0"/>
              <a:t>VÉTKEINK  -  BŰNEINK   </a:t>
            </a:r>
            <a:r>
              <a:rPr lang="hu-HU" sz="5400" b="1" dirty="0" smtClean="0"/>
              <a:t>36.</a:t>
            </a:r>
            <a:endParaRPr lang="hu-HU" sz="5400" b="1" dirty="0"/>
          </a:p>
        </p:txBody>
      </p:sp>
      <p:sp>
        <p:nvSpPr>
          <p:cNvPr id="3" name="Tartalom helye 2"/>
          <p:cNvSpPr>
            <a:spLocks noGrp="1"/>
          </p:cNvSpPr>
          <p:nvPr>
            <p:ph idx="1"/>
          </p:nvPr>
        </p:nvSpPr>
        <p:spPr>
          <a:xfrm>
            <a:off x="0" y="1056068"/>
            <a:ext cx="12192000" cy="5827689"/>
          </a:xfrm>
          <a:solidFill>
            <a:srgbClr val="FFFF00"/>
          </a:solidFill>
        </p:spPr>
        <p:txBody>
          <a:bodyPr>
            <a:noAutofit/>
          </a:bodyPr>
          <a:lstStyle/>
          <a:p>
            <a:pPr marL="0" indent="0" algn="ctr">
              <a:buNone/>
            </a:pPr>
            <a:r>
              <a:rPr lang="hu-HU" sz="7200" b="1" dirty="0" smtClean="0"/>
              <a:t>A  PRESBITER </a:t>
            </a:r>
          </a:p>
          <a:p>
            <a:pPr marL="0" indent="0" algn="ctr">
              <a:buNone/>
            </a:pPr>
            <a:r>
              <a:rPr lang="hu-HU" sz="7200" b="1" dirty="0" smtClean="0"/>
              <a:t>KÉNYELEMBŐL</a:t>
            </a:r>
          </a:p>
          <a:p>
            <a:pPr marL="0" indent="0" algn="ctr">
              <a:buNone/>
            </a:pPr>
            <a:r>
              <a:rPr lang="hu-HU" sz="7200" b="1" dirty="0" smtClean="0"/>
              <a:t>NEM   AKAR   ELJÖNNI</a:t>
            </a:r>
          </a:p>
          <a:p>
            <a:pPr marL="0" indent="0" algn="ctr">
              <a:buNone/>
            </a:pPr>
            <a:r>
              <a:rPr lang="hu-HU" sz="7200" b="1" dirty="0" smtClean="0"/>
              <a:t>A   PRESBITER   KÉPZÉSRE.</a:t>
            </a:r>
          </a:p>
          <a:p>
            <a:pPr marL="0" indent="0" algn="ctr">
              <a:buNone/>
            </a:pPr>
            <a:r>
              <a:rPr lang="hu-HU" sz="7200" b="1" dirty="0" smtClean="0"/>
              <a:t>PEDIG  FOGADALMAT  TETT !</a:t>
            </a:r>
          </a:p>
        </p:txBody>
      </p:sp>
    </p:spTree>
    <p:extLst>
      <p:ext uri="{BB962C8B-B14F-4D97-AF65-F5344CB8AC3E}">
        <p14:creationId xmlns:p14="http://schemas.microsoft.com/office/powerpoint/2010/main" val="17800143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056067"/>
          </a:xfrm>
          <a:solidFill>
            <a:srgbClr val="00FF00"/>
          </a:solidFill>
        </p:spPr>
        <p:txBody>
          <a:bodyPr>
            <a:noAutofit/>
          </a:bodyPr>
          <a:lstStyle/>
          <a:p>
            <a:pPr algn="ctr"/>
            <a:r>
              <a:rPr lang="hu-HU" sz="5400" b="1" dirty="0"/>
              <a:t>VÉTKEINK  -  BŰNEINK   </a:t>
            </a:r>
            <a:r>
              <a:rPr lang="hu-HU" sz="5400" b="1" dirty="0" smtClean="0"/>
              <a:t>37.</a:t>
            </a:r>
            <a:endParaRPr lang="hu-HU" sz="5400" b="1" dirty="0"/>
          </a:p>
        </p:txBody>
      </p:sp>
      <p:sp>
        <p:nvSpPr>
          <p:cNvPr id="3" name="Tartalom helye 2"/>
          <p:cNvSpPr>
            <a:spLocks noGrp="1"/>
          </p:cNvSpPr>
          <p:nvPr>
            <p:ph idx="1"/>
          </p:nvPr>
        </p:nvSpPr>
        <p:spPr>
          <a:xfrm>
            <a:off x="0" y="1056068"/>
            <a:ext cx="12192000" cy="5827689"/>
          </a:xfrm>
          <a:solidFill>
            <a:srgbClr val="FFFF00"/>
          </a:solidFill>
        </p:spPr>
        <p:txBody>
          <a:bodyPr>
            <a:noAutofit/>
          </a:bodyPr>
          <a:lstStyle/>
          <a:p>
            <a:pPr marL="0" indent="0" algn="ctr">
              <a:buNone/>
            </a:pPr>
            <a:r>
              <a:rPr lang="hu-HU" sz="9600" b="1" dirty="0" smtClean="0"/>
              <a:t>SZOLGÁLNI, TANULNI</a:t>
            </a:r>
          </a:p>
          <a:p>
            <a:pPr marL="0" indent="0" algn="ctr">
              <a:buNone/>
            </a:pPr>
            <a:r>
              <a:rPr lang="hu-HU" sz="10500" b="1" dirty="0" smtClean="0"/>
              <a:t>NEM  AKARÓ  </a:t>
            </a:r>
          </a:p>
          <a:p>
            <a:pPr marL="0" indent="0" algn="ctr">
              <a:buNone/>
            </a:pPr>
            <a:r>
              <a:rPr lang="hu-HU" sz="7200" b="1" dirty="0" smtClean="0"/>
              <a:t>PRESBITER   TESTVÉRÜNK</a:t>
            </a:r>
          </a:p>
          <a:p>
            <a:pPr marL="0" indent="0" algn="ctr">
              <a:buNone/>
            </a:pPr>
            <a:r>
              <a:rPr lang="hu-HU" sz="7200" b="1" dirty="0" smtClean="0"/>
              <a:t>IS  VAN. </a:t>
            </a:r>
          </a:p>
        </p:txBody>
      </p:sp>
    </p:spTree>
    <p:extLst>
      <p:ext uri="{BB962C8B-B14F-4D97-AF65-F5344CB8AC3E}">
        <p14:creationId xmlns:p14="http://schemas.microsoft.com/office/powerpoint/2010/main" val="417572440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38.</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r>
              <a:rPr lang="hu-HU" sz="4000" b="1" dirty="0" smtClean="0"/>
              <a:t>NEM  VESZ  RÉSZT  A  PRESBITERI  GYŰLÉSEN.</a:t>
            </a:r>
          </a:p>
          <a:p>
            <a:pPr marL="0" indent="0" algn="ctr">
              <a:buNone/>
            </a:pPr>
            <a:r>
              <a:rPr lang="hu-HU" sz="4000" b="1" dirty="0" smtClean="0"/>
              <a:t>A GYÜLEKEZET GONDJAIT  NEM VISELŐ PRESBITER </a:t>
            </a:r>
          </a:p>
          <a:p>
            <a:pPr marL="0" indent="0" algn="ctr">
              <a:buNone/>
            </a:pPr>
            <a:r>
              <a:rPr lang="hu-HU" sz="4000" b="1" dirty="0" smtClean="0"/>
              <a:t>CSAK „DÍSZNEK” VAN,  </a:t>
            </a:r>
          </a:p>
          <a:p>
            <a:pPr marL="0" indent="0" algn="ctr">
              <a:buNone/>
            </a:pPr>
            <a:r>
              <a:rPr lang="hu-HU" sz="4000" b="1" dirty="0" smtClean="0"/>
              <a:t>ÉS  A  PRESBITÉRIUM  ADDIG VESZI SZÁMBA, </a:t>
            </a:r>
          </a:p>
          <a:p>
            <a:pPr marL="0" indent="0" algn="ctr">
              <a:buNone/>
            </a:pPr>
            <a:r>
              <a:rPr lang="hu-HU" sz="4000" b="1" dirty="0" smtClean="0"/>
              <a:t>AMÍG  EL  NEM  KEZDI  GYAKOROLNI </a:t>
            </a:r>
          </a:p>
          <a:p>
            <a:pPr marL="0" indent="0" algn="ctr">
              <a:buNone/>
            </a:pPr>
            <a:r>
              <a:rPr lang="hu-HU" sz="8800" b="1" dirty="0" smtClean="0"/>
              <a:t>AZ EGYHÁZFEGYELMET !</a:t>
            </a:r>
          </a:p>
        </p:txBody>
      </p:sp>
    </p:spTree>
    <p:extLst>
      <p:ext uri="{BB962C8B-B14F-4D97-AF65-F5344CB8AC3E}">
        <p14:creationId xmlns:p14="http://schemas.microsoft.com/office/powerpoint/2010/main" val="421712909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39.</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endParaRPr lang="hu-HU" sz="3600" b="1" dirty="0" smtClean="0"/>
          </a:p>
          <a:p>
            <a:r>
              <a:rPr lang="hu-HU" sz="4000" b="1" dirty="0" smtClean="0"/>
              <a:t>A GYÜLEKEZET TAGJAI, PRESBITEREI, VALAMILYEN EMBERI GYARLÓ OKBÓL, VAGY OK NÉLKÜL,</a:t>
            </a:r>
          </a:p>
          <a:p>
            <a:r>
              <a:rPr lang="hu-HU" sz="4000" b="1" dirty="0" smtClean="0"/>
              <a:t>MELLŐZIK A VASÁRNAPI REFORMÁTUS KÖZÖSSÉGET.</a:t>
            </a:r>
          </a:p>
          <a:p>
            <a:endParaRPr lang="hu-HU" sz="4000" b="1" dirty="0" smtClean="0"/>
          </a:p>
          <a:p>
            <a:r>
              <a:rPr lang="hu-HU" sz="4000" b="1" dirty="0" smtClean="0"/>
              <a:t>A </a:t>
            </a:r>
            <a:r>
              <a:rPr lang="hu-HU" sz="4000" b="1" dirty="0"/>
              <a:t>VASÁRNAP </a:t>
            </a:r>
            <a:r>
              <a:rPr lang="hu-HU" sz="4000" b="1" dirty="0" smtClean="0"/>
              <a:t>ÍGY NINCS </a:t>
            </a:r>
            <a:r>
              <a:rPr lang="hu-HU" sz="4000" b="1" dirty="0"/>
              <a:t>MEGSZENTELVE A CSALÁDBAN </a:t>
            </a:r>
          </a:p>
          <a:p>
            <a:endParaRPr lang="hu-HU" sz="4000" b="1" dirty="0" smtClean="0"/>
          </a:p>
        </p:txBody>
      </p:sp>
    </p:spTree>
    <p:extLst>
      <p:ext uri="{BB962C8B-B14F-4D97-AF65-F5344CB8AC3E}">
        <p14:creationId xmlns:p14="http://schemas.microsoft.com/office/powerpoint/2010/main" val="120643239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00FF00"/>
          </a:solidFill>
        </p:spPr>
        <p:txBody>
          <a:bodyPr/>
          <a:lstStyle/>
          <a:p>
            <a:pPr algn="ctr"/>
            <a:r>
              <a:rPr lang="hu-HU" dirty="0" smtClean="0"/>
              <a:t>.</a:t>
            </a:r>
            <a:endParaRPr lang="hu-HU" dirty="0"/>
          </a:p>
        </p:txBody>
      </p:sp>
      <p:sp>
        <p:nvSpPr>
          <p:cNvPr id="3" name="Tartalom helye 2"/>
          <p:cNvSpPr>
            <a:spLocks noGrp="1"/>
          </p:cNvSpPr>
          <p:nvPr>
            <p:ph idx="1"/>
          </p:nvPr>
        </p:nvSpPr>
        <p:spPr>
          <a:xfrm>
            <a:off x="0" y="1690690"/>
            <a:ext cx="12192000" cy="5167310"/>
          </a:xfrm>
          <a:solidFill>
            <a:srgbClr val="FFFF00"/>
          </a:solidFill>
        </p:spPr>
        <p:txBody>
          <a:bodyPr/>
          <a:lstStyle/>
          <a:p>
            <a:pPr marL="0" indent="0" algn="ctr">
              <a:buNone/>
            </a:pPr>
            <a:r>
              <a:rPr lang="hu-HU" dirty="0" smtClean="0"/>
              <a:t>.</a:t>
            </a:r>
            <a:endParaRPr lang="hu-HU" dirty="0"/>
          </a:p>
        </p:txBody>
      </p:sp>
    </p:spTree>
    <p:extLst>
      <p:ext uri="{BB962C8B-B14F-4D97-AF65-F5344CB8AC3E}">
        <p14:creationId xmlns:p14="http://schemas.microsoft.com/office/powerpoint/2010/main" val="356684208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40.</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2000" b="1" dirty="0" smtClean="0"/>
              <a:t>REFORMÁTUS </a:t>
            </a:r>
            <a:r>
              <a:rPr lang="hu-HU" sz="2000" b="1" dirty="0"/>
              <a:t>EGYHÁZUNK ELLEN ELKÖVETETT  VÉTKEINK</a:t>
            </a:r>
            <a:r>
              <a:rPr lang="hu-HU" sz="2000" b="1" dirty="0" smtClean="0"/>
              <a:t>:</a:t>
            </a:r>
          </a:p>
          <a:p>
            <a:pPr marL="0" indent="0">
              <a:buNone/>
            </a:pPr>
            <a:r>
              <a:rPr lang="hu-HU" sz="600" dirty="0" smtClean="0"/>
              <a:t>.</a:t>
            </a:r>
          </a:p>
          <a:p>
            <a:r>
              <a:rPr lang="hu-HU" sz="4000" b="1" dirty="0" smtClean="0"/>
              <a:t>A </a:t>
            </a:r>
            <a:r>
              <a:rPr lang="hu-HU" sz="4000" b="1" dirty="0"/>
              <a:t>GYERMEKEINKET KÖNNYELMŰEN HAGYJUK OTTHON TÉVÉZNI,  NEM  VEZESSÜK/VISSZÜK EL  A  VASÁRNAPI ISKOLÁBA, A REFORMÁTUS GYERMEKEK </a:t>
            </a:r>
            <a:r>
              <a:rPr lang="hu-HU" sz="4000" b="1" dirty="0" smtClean="0"/>
              <a:t>KÖZÖSSÉGÉBE.</a:t>
            </a:r>
          </a:p>
          <a:p>
            <a:pPr marL="0" indent="0">
              <a:buNone/>
            </a:pPr>
            <a:r>
              <a:rPr lang="hu-HU" sz="1000" dirty="0" smtClean="0"/>
              <a:t>.</a:t>
            </a:r>
          </a:p>
          <a:p>
            <a:r>
              <a:rPr lang="hu-HU" sz="4000" b="1" dirty="0" smtClean="0"/>
              <a:t>A GYÜLEKEZET TAGJA VAGY AZ EGÉSZ CSALÁD HARAGSZIK  A  LELKIPÁSZTORRA  ÉS  VELE  EGYÜTT  AZ ISTENRE  IS,  AZÉRT  NEM  JÁR  TEMPLOMBA. </a:t>
            </a:r>
          </a:p>
        </p:txBody>
      </p:sp>
    </p:spTree>
    <p:extLst>
      <p:ext uri="{BB962C8B-B14F-4D97-AF65-F5344CB8AC3E}">
        <p14:creationId xmlns:p14="http://schemas.microsoft.com/office/powerpoint/2010/main" val="124656982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41.</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2000" b="1" dirty="0" smtClean="0"/>
              <a:t>REFORMÁTUS </a:t>
            </a:r>
            <a:r>
              <a:rPr lang="hu-HU" sz="2000" b="1" dirty="0"/>
              <a:t>EGYHÁZUNK ELLEN ELKÖVETETT  VÉTKEINK</a:t>
            </a:r>
            <a:r>
              <a:rPr lang="hu-HU" sz="2000" b="1" dirty="0" smtClean="0"/>
              <a:t>:</a:t>
            </a:r>
          </a:p>
          <a:p>
            <a:pPr marL="0" indent="0">
              <a:buNone/>
            </a:pPr>
            <a:r>
              <a:rPr lang="hu-HU" sz="1000" dirty="0" smtClean="0"/>
              <a:t>.</a:t>
            </a:r>
          </a:p>
          <a:p>
            <a:r>
              <a:rPr lang="hu-HU" sz="4000" b="1" dirty="0" smtClean="0"/>
              <a:t>GYÜLEKEZETI </a:t>
            </a:r>
            <a:r>
              <a:rPr lang="hu-HU" sz="4000" b="1" dirty="0"/>
              <a:t>KÖZÖSSÉGÜNK ELHAGYÁSA,</a:t>
            </a:r>
          </a:p>
          <a:p>
            <a:r>
              <a:rPr lang="hu-HU" sz="4000" b="1" dirty="0" smtClean="0"/>
              <a:t>NEM VÁLLALJA FEL A GYÜLEKEZET FENNTARTÁSÁT, </a:t>
            </a:r>
          </a:p>
          <a:p>
            <a:r>
              <a:rPr lang="hu-HU" sz="4000" b="1" dirty="0" smtClean="0"/>
              <a:t>NEM JÁRUL HOZZÁ A KÖZÖS TEHERVISELÉSHEZ,</a:t>
            </a:r>
          </a:p>
          <a:p>
            <a:r>
              <a:rPr lang="hu-HU" sz="4000" b="1" dirty="0"/>
              <a:t>AZ ADAKOZÁST NEM JÓ KEDVEL </a:t>
            </a:r>
            <a:r>
              <a:rPr lang="hu-HU" sz="4000" b="1" dirty="0" smtClean="0"/>
              <a:t>VÉGZI,</a:t>
            </a:r>
            <a:endParaRPr lang="hu-HU" sz="4000" b="1" dirty="0"/>
          </a:p>
          <a:p>
            <a:r>
              <a:rPr lang="hu-HU" sz="4000" b="1" dirty="0"/>
              <a:t>SZŰKKEBLŰSÉG AZ ADAKOZÁSNÁL, </a:t>
            </a:r>
            <a:r>
              <a:rPr lang="hu-HU" sz="4000" b="1" dirty="0" smtClean="0"/>
              <a:t>MIND </a:t>
            </a:r>
            <a:r>
              <a:rPr lang="hu-HU" sz="4000" b="1" dirty="0"/>
              <a:t>HA </a:t>
            </a:r>
            <a:r>
              <a:rPr lang="hu-HU" sz="4000" b="1" dirty="0" smtClean="0"/>
              <a:t>A PÉNZ ADOMÁNYT </a:t>
            </a:r>
            <a:r>
              <a:rPr lang="hu-HU" sz="4000" b="1" dirty="0"/>
              <a:t>A </a:t>
            </a:r>
            <a:r>
              <a:rPr lang="hu-HU" sz="4000" b="1" dirty="0" smtClean="0"/>
              <a:t>SZÍVÉBŐL </a:t>
            </a:r>
            <a:r>
              <a:rPr lang="hu-HU" sz="4000" b="1" dirty="0"/>
              <a:t>KÉNE </a:t>
            </a:r>
            <a:r>
              <a:rPr lang="hu-HU" sz="4000" b="1" dirty="0" smtClean="0"/>
              <a:t>KITÉPNI</a:t>
            </a:r>
            <a:endParaRPr lang="hu-HU" sz="4000" b="1" dirty="0"/>
          </a:p>
        </p:txBody>
      </p:sp>
    </p:spTree>
    <p:extLst>
      <p:ext uri="{BB962C8B-B14F-4D97-AF65-F5344CB8AC3E}">
        <p14:creationId xmlns:p14="http://schemas.microsoft.com/office/powerpoint/2010/main" val="422354196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42.</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2000" b="1" dirty="0" smtClean="0"/>
              <a:t>REFORMÁTUS </a:t>
            </a:r>
            <a:r>
              <a:rPr lang="hu-HU" sz="2000" b="1" dirty="0"/>
              <a:t>EGYHÁZUNK ELLEN ELKÖVETETT  VÉTKEINK</a:t>
            </a:r>
            <a:r>
              <a:rPr lang="hu-HU" sz="2000" b="1" dirty="0" smtClean="0"/>
              <a:t>:</a:t>
            </a:r>
          </a:p>
          <a:p>
            <a:endParaRPr lang="hu-HU" sz="4000" b="1" dirty="0" smtClean="0"/>
          </a:p>
          <a:p>
            <a:r>
              <a:rPr lang="hu-HU" sz="4000" b="1" dirty="0" smtClean="0"/>
              <a:t>AZ ETIKA TANTÁRGY VÁLASZTÁSA KÉNYELEMBŐL, MERT AZ BENNE VAN AZ ÓRARENDBEN.</a:t>
            </a:r>
            <a:endParaRPr lang="hu-HU" sz="4000" b="1" dirty="0"/>
          </a:p>
          <a:p>
            <a:endParaRPr lang="hu-HU" sz="4000" b="1" dirty="0" smtClean="0"/>
          </a:p>
          <a:p>
            <a:r>
              <a:rPr lang="hu-HU" sz="4000" b="1" dirty="0" smtClean="0"/>
              <a:t>A  </a:t>
            </a:r>
            <a:r>
              <a:rPr lang="hu-HU" sz="4000" b="1" dirty="0"/>
              <a:t>HITTANOKTATÁS  </a:t>
            </a:r>
            <a:r>
              <a:rPr lang="hu-HU" sz="4000" b="1" dirty="0" smtClean="0"/>
              <a:t>MELLŐZÉSE, MERT AZ EBÉD UTÁN VAN ÉS MEG KELL VÁRNI.</a:t>
            </a:r>
          </a:p>
        </p:txBody>
      </p:sp>
    </p:spTree>
    <p:extLst>
      <p:ext uri="{BB962C8B-B14F-4D97-AF65-F5344CB8AC3E}">
        <p14:creationId xmlns:p14="http://schemas.microsoft.com/office/powerpoint/2010/main" val="243425524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43.</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b="1" dirty="0" smtClean="0"/>
              <a:t>FELVIDÉKI  MAGYAR  NEMZETKÖZÖSSÉGÜNK  ELLEN ELKÖVETETT VÉTKEINK:</a:t>
            </a:r>
          </a:p>
          <a:p>
            <a:endParaRPr lang="hu-HU" b="1" dirty="0"/>
          </a:p>
          <a:p>
            <a:r>
              <a:rPr lang="hu-HU" sz="4000" b="1" dirty="0" smtClean="0"/>
              <a:t>HAGYJUK MAGUNKAT ELNEMZETTELENÍTENI</a:t>
            </a:r>
            <a:r>
              <a:rPr lang="hu-HU" sz="4000" b="1" dirty="0"/>
              <a:t>:</a:t>
            </a:r>
          </a:p>
          <a:p>
            <a:r>
              <a:rPr lang="hu-HU" sz="4000" b="1" dirty="0" smtClean="0"/>
              <a:t>KIFELE MAGYARNAK VALLJA MAGÁT, DE A STATISZTIKAI ADATLAPRA NAGYON SOK CSALÁD NEM MERT SZÍNT  VALLANI AZ ADAT BIZTOS ELŐTT, ÉS KÖNNYELMŰEN A </a:t>
            </a:r>
          </a:p>
          <a:p>
            <a:r>
              <a:rPr lang="hu-HU" sz="4000" b="1" dirty="0" smtClean="0"/>
              <a:t>SZLOVÁK NEMZETISÉGET ÍRATTAK BE AZ ADATGYŰJTŐ LAPRA</a:t>
            </a:r>
            <a:r>
              <a:rPr lang="hu-HU" sz="4000" b="1" dirty="0"/>
              <a:t>.</a:t>
            </a:r>
            <a:endParaRPr lang="hu-HU" sz="4000" b="1" dirty="0" smtClean="0"/>
          </a:p>
        </p:txBody>
      </p:sp>
    </p:spTree>
    <p:extLst>
      <p:ext uri="{BB962C8B-B14F-4D97-AF65-F5344CB8AC3E}">
        <p14:creationId xmlns:p14="http://schemas.microsoft.com/office/powerpoint/2010/main" val="22821721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210613"/>
          </a:xfrm>
          <a:solidFill>
            <a:srgbClr val="00FF00"/>
          </a:solidFill>
        </p:spPr>
        <p:txBody>
          <a:bodyPr>
            <a:normAutofit/>
          </a:bodyPr>
          <a:lstStyle/>
          <a:p>
            <a:pPr algn="ctr"/>
            <a:r>
              <a:rPr lang="hu-HU" b="1" dirty="0" smtClean="0"/>
              <a:t>A   PRESBITERI   TISZTSÉGET   BIBLIAI  </a:t>
            </a:r>
            <a:r>
              <a:rPr lang="hu-HU" b="1" dirty="0"/>
              <a:t> </a:t>
            </a:r>
            <a:r>
              <a:rPr lang="hu-HU" b="1" dirty="0" smtClean="0"/>
              <a:t>ALAPJAI</a:t>
            </a:r>
            <a:endParaRPr lang="hu-HU" b="1" dirty="0"/>
          </a:p>
        </p:txBody>
      </p:sp>
      <p:sp>
        <p:nvSpPr>
          <p:cNvPr id="3" name="Tartalom helye 2"/>
          <p:cNvSpPr>
            <a:spLocks noGrp="1"/>
          </p:cNvSpPr>
          <p:nvPr>
            <p:ph idx="1"/>
          </p:nvPr>
        </p:nvSpPr>
        <p:spPr>
          <a:xfrm>
            <a:off x="0" y="1210614"/>
            <a:ext cx="12192000" cy="5647385"/>
          </a:xfrm>
          <a:solidFill>
            <a:srgbClr val="FFFF00"/>
          </a:solidFill>
        </p:spPr>
        <p:txBody>
          <a:bodyPr>
            <a:normAutofit fontScale="70000" lnSpcReduction="20000"/>
          </a:bodyPr>
          <a:lstStyle/>
          <a:p>
            <a:pPr marL="0" indent="0">
              <a:buNone/>
            </a:pPr>
            <a:r>
              <a:rPr lang="hu-HU" sz="1100" dirty="0" smtClean="0"/>
              <a:t>.</a:t>
            </a:r>
          </a:p>
          <a:p>
            <a:r>
              <a:rPr lang="hu-HU" sz="6000" b="1" dirty="0" smtClean="0"/>
              <a:t>1.Péter 5. 1-3,5</a:t>
            </a:r>
            <a:endParaRPr lang="hu-HU" sz="1100" dirty="0"/>
          </a:p>
          <a:p>
            <a:r>
              <a:rPr lang="hu-HU" sz="5800" b="1" dirty="0" smtClean="0"/>
              <a:t>A közöttetek levő presbitereket tehát kérem én, legeltessétek Isten közöttetek levő nyáját, ne kényszerből, hanem önként, ne nyerészkedésből, hanem készségesen, ne is úgy, mint akik uralkodnak a rajtuk bízottakon, hanem mint akik példaképei a nyájnak. </a:t>
            </a:r>
          </a:p>
          <a:p>
            <a:r>
              <a:rPr lang="hu-HU" sz="5800" b="1" dirty="0" smtClean="0"/>
              <a:t>Ti ifjabbak engedelmeskedjetek az idősebbeknek, egymás iránt pedig valamennyien legyetek alázatosak, mert Isten a gőgösöknek ellenáll, az alázatosoknak pedig kegyelmet ad. </a:t>
            </a:r>
          </a:p>
        </p:txBody>
      </p:sp>
    </p:spTree>
    <p:extLst>
      <p:ext uri="{BB962C8B-B14F-4D97-AF65-F5344CB8AC3E}">
        <p14:creationId xmlns:p14="http://schemas.microsoft.com/office/powerpoint/2010/main" val="24075671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44.</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b="1" dirty="0" smtClean="0"/>
              <a:t>FELVIDÉKI  MAGYAR  NEMZETKÖZÖSSÉGÜNK  ELLEN ELKÖVETETT VÉTKEINK:</a:t>
            </a:r>
          </a:p>
          <a:p>
            <a:endParaRPr lang="hu-HU" sz="4000" b="1" dirty="0" smtClean="0"/>
          </a:p>
          <a:p>
            <a:r>
              <a:rPr lang="hu-HU" sz="4000" b="1" dirty="0" smtClean="0"/>
              <a:t>FELELŐTLENSÉG:</a:t>
            </a:r>
          </a:p>
          <a:p>
            <a:r>
              <a:rPr lang="hu-HU" sz="4000" b="1" dirty="0" smtClean="0"/>
              <a:t>SOK EGYHÁZTAG  NEM ÉL VÁLASZTÁSI JOGÁVAL,   </a:t>
            </a:r>
          </a:p>
          <a:p>
            <a:endParaRPr lang="hu-HU" sz="4000" b="1" dirty="0" smtClean="0"/>
          </a:p>
          <a:p>
            <a:r>
              <a:rPr lang="hu-HU" sz="4000" b="1" dirty="0" smtClean="0"/>
              <a:t>FÉLELEM </a:t>
            </a:r>
            <a:r>
              <a:rPr lang="hu-HU" sz="4000" b="1" dirty="0"/>
              <a:t>/ VISSZAHÚZÓDÁS :  </a:t>
            </a:r>
            <a:endParaRPr lang="hu-HU" sz="4000" b="1" dirty="0" smtClean="0"/>
          </a:p>
          <a:p>
            <a:r>
              <a:rPr lang="hu-HU" sz="4000" b="1" dirty="0" smtClean="0"/>
              <a:t>TAGJAINK NEM ÉLNEK TÖRVÉNY ADTA JOGUKKAL, </a:t>
            </a:r>
          </a:p>
          <a:p>
            <a:endParaRPr lang="hu-HU" sz="4000" b="1" dirty="0" smtClean="0"/>
          </a:p>
        </p:txBody>
      </p:sp>
    </p:spTree>
    <p:extLst>
      <p:ext uri="{BB962C8B-B14F-4D97-AF65-F5344CB8AC3E}">
        <p14:creationId xmlns:p14="http://schemas.microsoft.com/office/powerpoint/2010/main" val="201903982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45.</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endParaRPr lang="hu-HU" sz="4000" b="1" dirty="0" smtClean="0"/>
          </a:p>
          <a:p>
            <a:r>
              <a:rPr lang="hu-HU" sz="4000" b="1" dirty="0" smtClean="0"/>
              <a:t>FÉLELEMBŐL  NEM  BESZÉLI / NEM  VÁLLALJA  FEL </a:t>
            </a:r>
          </a:p>
          <a:p>
            <a:pPr marL="0" indent="0">
              <a:buNone/>
            </a:pPr>
            <a:r>
              <a:rPr lang="hu-HU" sz="4000" b="1" dirty="0" smtClean="0"/>
              <a:t>  A NYILVÁNOSSÁGON A MAGYAR NYELVŰ BESZÉDET</a:t>
            </a:r>
            <a:r>
              <a:rPr lang="hu-HU" sz="4000" b="1" dirty="0"/>
              <a:t>.</a:t>
            </a:r>
            <a:endParaRPr lang="hu-HU" sz="4000" b="1" dirty="0" smtClean="0"/>
          </a:p>
          <a:p>
            <a:endParaRPr lang="hu-HU" sz="4000" b="1" dirty="0" smtClean="0"/>
          </a:p>
          <a:p>
            <a:r>
              <a:rPr lang="hu-HU" sz="4000" b="1" dirty="0" smtClean="0"/>
              <a:t>Na </a:t>
            </a:r>
            <a:r>
              <a:rPr lang="hu-HU" sz="4000" b="1" dirty="0" err="1" smtClean="0"/>
              <a:t>Slovensku</a:t>
            </a:r>
            <a:r>
              <a:rPr lang="hu-HU" sz="4000" b="1" dirty="0" smtClean="0"/>
              <a:t> </a:t>
            </a:r>
            <a:r>
              <a:rPr lang="hu-HU" sz="4000" b="1" dirty="0" err="1" smtClean="0"/>
              <a:t>po</a:t>
            </a:r>
            <a:r>
              <a:rPr lang="hu-HU" sz="4000" b="1" dirty="0" smtClean="0"/>
              <a:t> </a:t>
            </a:r>
            <a:r>
              <a:rPr lang="hu-HU" sz="4000" b="1" dirty="0" err="1" smtClean="0"/>
              <a:t>slovensky</a:t>
            </a:r>
            <a:r>
              <a:rPr lang="hu-HU" sz="4000" b="1" dirty="0" smtClean="0"/>
              <a:t> ! / Szlovákiában szlovákul !</a:t>
            </a:r>
            <a:endParaRPr lang="hu-HU" sz="4000" b="1" dirty="0"/>
          </a:p>
          <a:p>
            <a:r>
              <a:rPr lang="hu-HU" sz="4000" b="1" dirty="0" err="1" smtClean="0"/>
              <a:t>NEROZUMIEM</a:t>
            </a:r>
            <a:r>
              <a:rPr lang="hu-HU" sz="4000" b="1" dirty="0"/>
              <a:t>,</a:t>
            </a:r>
            <a:r>
              <a:rPr lang="hu-HU" sz="4000" b="1" dirty="0" smtClean="0"/>
              <a:t> </a:t>
            </a:r>
            <a:r>
              <a:rPr lang="hu-HU" sz="4000" b="1" dirty="0" err="1" smtClean="0"/>
              <a:t>hovorte</a:t>
            </a:r>
            <a:r>
              <a:rPr lang="hu-HU" sz="4000" b="1" dirty="0" smtClean="0"/>
              <a:t> </a:t>
            </a:r>
            <a:r>
              <a:rPr lang="hu-HU" sz="4000" b="1" dirty="0" err="1" smtClean="0"/>
              <a:t>po</a:t>
            </a:r>
            <a:r>
              <a:rPr lang="hu-HU" sz="4000" b="1" dirty="0" smtClean="0"/>
              <a:t> </a:t>
            </a:r>
            <a:r>
              <a:rPr lang="hu-HU" sz="4000" b="1" dirty="0" err="1" smtClean="0"/>
              <a:t>slovensky</a:t>
            </a:r>
            <a:r>
              <a:rPr lang="hu-HU" sz="4000" b="1" dirty="0" smtClean="0"/>
              <a:t>!</a:t>
            </a:r>
          </a:p>
          <a:p>
            <a:r>
              <a:rPr lang="hu-HU" sz="4000" b="1" dirty="0" err="1" smtClean="0"/>
              <a:t>NEMÉRTEM</a:t>
            </a:r>
            <a:r>
              <a:rPr lang="hu-HU" sz="4000" b="1" dirty="0" smtClean="0"/>
              <a:t>, beszéljen szlovákul !</a:t>
            </a:r>
          </a:p>
        </p:txBody>
      </p:sp>
    </p:spTree>
    <p:extLst>
      <p:ext uri="{BB962C8B-B14F-4D97-AF65-F5344CB8AC3E}">
        <p14:creationId xmlns:p14="http://schemas.microsoft.com/office/powerpoint/2010/main" val="228196500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46.</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b="1" dirty="0" smtClean="0"/>
              <a:t>FELVIDÉKI  MAGYAR  NEMZETKÖZÖSSÉGÜNK  ELLEN ELKÖVETETT VÉTKEINK:</a:t>
            </a:r>
          </a:p>
          <a:p>
            <a:endParaRPr lang="hu-HU" sz="4000" b="1" dirty="0" smtClean="0"/>
          </a:p>
          <a:p>
            <a:pPr marL="0" indent="0" algn="ctr">
              <a:buNone/>
            </a:pPr>
            <a:r>
              <a:rPr lang="hu-HU" sz="5400" b="1" dirty="0" smtClean="0"/>
              <a:t>VISSZAHÚZÓDÁS </a:t>
            </a:r>
            <a:r>
              <a:rPr lang="hu-HU" sz="5400" b="1" dirty="0"/>
              <a:t>:  </a:t>
            </a:r>
            <a:endParaRPr lang="hu-HU" sz="5400" b="1" dirty="0" smtClean="0"/>
          </a:p>
          <a:p>
            <a:pPr marL="0" indent="0" algn="ctr">
              <a:buNone/>
            </a:pPr>
            <a:r>
              <a:rPr lang="hu-HU" sz="5400" b="1" dirty="0" smtClean="0"/>
              <a:t>NEM  KÖVETELI  KI  A  MAGYAR  NYELVŰ  ÜGYINTÉZÉST A HIVATALBAN OTT, </a:t>
            </a:r>
          </a:p>
          <a:p>
            <a:pPr marL="0" indent="0" algn="ctr">
              <a:buNone/>
            </a:pPr>
            <a:r>
              <a:rPr lang="hu-HU" sz="5400" b="1" dirty="0" smtClean="0"/>
              <a:t>AHOL  JOGA  VAN  RÁ.</a:t>
            </a:r>
          </a:p>
        </p:txBody>
      </p:sp>
    </p:spTree>
    <p:extLst>
      <p:ext uri="{BB962C8B-B14F-4D97-AF65-F5344CB8AC3E}">
        <p14:creationId xmlns:p14="http://schemas.microsoft.com/office/powerpoint/2010/main" val="182514944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47.</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5400" b="1" dirty="0" smtClean="0"/>
              <a:t>MERT: 	</a:t>
            </a:r>
          </a:p>
          <a:p>
            <a:r>
              <a:rPr lang="hu-HU" sz="5400" b="1" dirty="0" smtClean="0"/>
              <a:t>MÉG  MINDIG  ÉL  BENNÜNK </a:t>
            </a:r>
          </a:p>
          <a:p>
            <a:pPr marL="0" indent="0">
              <a:buNone/>
            </a:pPr>
            <a:r>
              <a:rPr lang="hu-HU" sz="5400" b="1" dirty="0" smtClean="0"/>
              <a:t>  A   MEGALÁZTATÁS: </a:t>
            </a:r>
          </a:p>
          <a:p>
            <a:r>
              <a:rPr lang="hu-HU" sz="5400" b="1" dirty="0" smtClean="0"/>
              <a:t>1920-tól: 		TRIANON </a:t>
            </a:r>
          </a:p>
          <a:p>
            <a:r>
              <a:rPr lang="hu-HU" sz="5400" b="1" dirty="0" smtClean="0"/>
              <a:t>1945-47-től: 	JOGFOSZTÁS</a:t>
            </a:r>
          </a:p>
          <a:p>
            <a:pPr marL="0" indent="0">
              <a:buNone/>
            </a:pPr>
            <a:r>
              <a:rPr lang="hu-HU" sz="5400" b="1" dirty="0" smtClean="0"/>
              <a:t>					DEPORTÁLÁS</a:t>
            </a:r>
          </a:p>
        </p:txBody>
      </p:sp>
    </p:spTree>
    <p:extLst>
      <p:ext uri="{BB962C8B-B14F-4D97-AF65-F5344CB8AC3E}">
        <p14:creationId xmlns:p14="http://schemas.microsoft.com/office/powerpoint/2010/main" val="146419500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a:t>VÉTKEINK  -  BŰNEINK   </a:t>
            </a:r>
            <a:r>
              <a:rPr lang="hu-HU" sz="5400" b="1" dirty="0" smtClean="0"/>
              <a:t>48.</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r>
              <a:rPr lang="hu-HU" sz="5400" b="1" dirty="0" smtClean="0"/>
              <a:t>1991-től: 	</a:t>
            </a:r>
            <a:r>
              <a:rPr lang="hu-HU" sz="5400" b="1" dirty="0" err="1" smtClean="0"/>
              <a:t>-MA</a:t>
            </a:r>
            <a:r>
              <a:rPr lang="sk-SK" sz="5400" b="1" dirty="0" err="1" smtClean="0"/>
              <a:t>ĎARI</a:t>
            </a:r>
            <a:r>
              <a:rPr lang="sk-SK" sz="5400" b="1" dirty="0" smtClean="0"/>
              <a:t>  ZA  DUNAJ</a:t>
            </a:r>
          </a:p>
          <a:p>
            <a:pPr marL="0" indent="0">
              <a:buNone/>
            </a:pPr>
            <a:r>
              <a:rPr lang="sk-SK" sz="5400" b="1" dirty="0" smtClean="0"/>
              <a:t>					</a:t>
            </a:r>
            <a:r>
              <a:rPr lang="sk-SK" sz="5400" b="1" dirty="0" err="1" smtClean="0"/>
              <a:t>Magyarok</a:t>
            </a:r>
            <a:r>
              <a:rPr lang="sk-SK" sz="5400" b="1" dirty="0" smtClean="0"/>
              <a:t> </a:t>
            </a:r>
            <a:r>
              <a:rPr lang="sk-SK" sz="5400" b="1" dirty="0" err="1"/>
              <a:t>D</a:t>
            </a:r>
            <a:r>
              <a:rPr lang="sk-SK" sz="5400" b="1" dirty="0" err="1" smtClean="0"/>
              <a:t>unántúlra</a:t>
            </a:r>
            <a:endParaRPr lang="sk-SK" sz="5400" b="1" dirty="0"/>
          </a:p>
          <a:p>
            <a:pPr marL="0" indent="0">
              <a:buNone/>
            </a:pPr>
            <a:r>
              <a:rPr lang="sk-SK" sz="5400" b="1" dirty="0" smtClean="0"/>
              <a:t>				-SMRŤ PARAZITOM</a:t>
            </a:r>
          </a:p>
          <a:p>
            <a:pPr marL="0" indent="0">
              <a:buNone/>
            </a:pPr>
            <a:r>
              <a:rPr lang="sk-SK" sz="5400" b="1" dirty="0" smtClean="0"/>
              <a:t>					</a:t>
            </a:r>
            <a:r>
              <a:rPr lang="sk-SK" sz="5400" b="1" dirty="0" err="1" smtClean="0"/>
              <a:t>Halál</a:t>
            </a:r>
            <a:r>
              <a:rPr lang="sk-SK" sz="5400" b="1" dirty="0" smtClean="0"/>
              <a:t> </a:t>
            </a:r>
            <a:r>
              <a:rPr lang="sk-SK" sz="5400" b="1" dirty="0" err="1" smtClean="0"/>
              <a:t>az</a:t>
            </a:r>
            <a:r>
              <a:rPr lang="sk-SK" sz="5400" b="1" dirty="0" smtClean="0"/>
              <a:t> </a:t>
            </a:r>
            <a:r>
              <a:rPr lang="sk-SK" sz="5400" b="1" dirty="0" err="1" smtClean="0"/>
              <a:t>élősködőkre</a:t>
            </a:r>
            <a:endParaRPr lang="hu-HU" sz="4800" b="1" dirty="0" smtClean="0"/>
          </a:p>
          <a:p>
            <a:r>
              <a:rPr lang="hu-HU" sz="5400" b="1" dirty="0" smtClean="0"/>
              <a:t>2006-tól: </a:t>
            </a:r>
            <a:r>
              <a:rPr lang="hu-HU" sz="5400" b="1" dirty="0" err="1" smtClean="0"/>
              <a:t>MALINA</a:t>
            </a:r>
            <a:r>
              <a:rPr lang="hu-HU" sz="5400" b="1" dirty="0" smtClean="0"/>
              <a:t>  Hedvig  verése</a:t>
            </a:r>
          </a:p>
          <a:p>
            <a:r>
              <a:rPr lang="hu-HU" sz="5400" b="1" dirty="0" smtClean="0"/>
              <a:t>2014-től: </a:t>
            </a:r>
            <a:r>
              <a:rPr lang="hu-HU" sz="5400" b="1" dirty="0" err="1" smtClean="0"/>
              <a:t>MALINA</a:t>
            </a:r>
            <a:r>
              <a:rPr lang="hu-HU" sz="5400" b="1" dirty="0" smtClean="0"/>
              <a:t> Hedvig ZAKLATÁSA</a:t>
            </a:r>
          </a:p>
          <a:p>
            <a:pPr marL="0" indent="0" algn="ctr">
              <a:buNone/>
            </a:pPr>
            <a:endParaRPr lang="hu-HU" sz="1000" dirty="0" smtClean="0"/>
          </a:p>
        </p:txBody>
      </p:sp>
    </p:spTree>
    <p:extLst>
      <p:ext uri="{BB962C8B-B14F-4D97-AF65-F5344CB8AC3E}">
        <p14:creationId xmlns:p14="http://schemas.microsoft.com/office/powerpoint/2010/main" val="106569226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FF0000"/>
          </a:solidFill>
        </p:spPr>
        <p:txBody>
          <a:bodyPr>
            <a:normAutofit/>
          </a:bodyPr>
          <a:lstStyle/>
          <a:p>
            <a:pPr algn="ctr"/>
            <a:r>
              <a:rPr lang="hu-HU" sz="6600" dirty="0" smtClean="0"/>
              <a:t>!</a:t>
            </a:r>
            <a:endParaRPr lang="hu-HU" sz="6600" dirty="0"/>
          </a:p>
        </p:txBody>
      </p:sp>
      <p:sp>
        <p:nvSpPr>
          <p:cNvPr id="3" name="Tartalom helye 2"/>
          <p:cNvSpPr>
            <a:spLocks noGrp="1"/>
          </p:cNvSpPr>
          <p:nvPr>
            <p:ph idx="1"/>
          </p:nvPr>
        </p:nvSpPr>
        <p:spPr>
          <a:xfrm>
            <a:off x="0" y="1825624"/>
            <a:ext cx="12192000" cy="5032375"/>
          </a:xfrm>
          <a:solidFill>
            <a:srgbClr val="00B0F0"/>
          </a:solidFill>
        </p:spPr>
        <p:txBody>
          <a:bodyPr>
            <a:normAutofit/>
          </a:bodyPr>
          <a:lstStyle/>
          <a:p>
            <a:pPr marL="0" indent="0" algn="ctr">
              <a:buNone/>
            </a:pPr>
            <a:r>
              <a:rPr lang="hu-HU" sz="5400" dirty="0"/>
              <a:t>Vladimír </a:t>
            </a:r>
            <a:r>
              <a:rPr lang="hu-HU" sz="5400" dirty="0" err="1" smtClean="0"/>
              <a:t>Mečiar</a:t>
            </a:r>
            <a:r>
              <a:rPr lang="hu-HU" sz="5400" dirty="0" smtClean="0"/>
              <a:t>  kijelentése:</a:t>
            </a:r>
          </a:p>
          <a:p>
            <a:pPr marL="0" indent="0" algn="ctr">
              <a:buNone/>
            </a:pPr>
            <a:endParaRPr lang="hu-HU" sz="5400" dirty="0" smtClean="0"/>
          </a:p>
          <a:p>
            <a:pPr marL="0" indent="0" algn="ctr">
              <a:buNone/>
            </a:pPr>
            <a:r>
              <a:rPr lang="hu-HU" sz="5400" dirty="0" smtClean="0"/>
              <a:t>"</a:t>
            </a:r>
            <a:r>
              <a:rPr lang="hu-HU" sz="5400" dirty="0"/>
              <a:t>A </a:t>
            </a:r>
            <a:r>
              <a:rPr lang="hu-HU" sz="5400" dirty="0" smtClean="0"/>
              <a:t> kisebbségeket  tisztelni  kell</a:t>
            </a:r>
            <a:r>
              <a:rPr lang="hu-HU" sz="5400" dirty="0"/>
              <a:t>, </a:t>
            </a:r>
            <a:endParaRPr lang="hu-HU" sz="5400" dirty="0" smtClean="0"/>
          </a:p>
          <a:p>
            <a:pPr marL="0" indent="0" algn="ctr">
              <a:buNone/>
            </a:pPr>
            <a:r>
              <a:rPr lang="hu-HU" sz="5400" dirty="0" smtClean="0"/>
              <a:t>de</a:t>
            </a:r>
            <a:r>
              <a:rPr lang="hu-HU" sz="5400" dirty="0"/>
              <a:t>  a </a:t>
            </a:r>
            <a:r>
              <a:rPr lang="hu-HU" sz="5400" dirty="0" smtClean="0"/>
              <a:t> kisebbségek  tisztelettel  tartoznak </a:t>
            </a:r>
          </a:p>
          <a:p>
            <a:pPr marL="0" indent="0" algn="ctr">
              <a:buNone/>
            </a:pPr>
            <a:r>
              <a:rPr lang="hu-HU" sz="5400" dirty="0"/>
              <a:t>a</a:t>
            </a:r>
            <a:r>
              <a:rPr lang="hu-HU" sz="5400" dirty="0" smtClean="0"/>
              <a:t>  </a:t>
            </a:r>
            <a:r>
              <a:rPr lang="hu-HU" sz="5400" dirty="0"/>
              <a:t>többségnek</a:t>
            </a:r>
            <a:r>
              <a:rPr lang="hu-HU" sz="5400" dirty="0" smtClean="0"/>
              <a:t>“.</a:t>
            </a:r>
            <a:endParaRPr lang="hu-HU" sz="5400" dirty="0"/>
          </a:p>
        </p:txBody>
      </p:sp>
    </p:spTree>
    <p:extLst>
      <p:ext uri="{BB962C8B-B14F-4D97-AF65-F5344CB8AC3E}">
        <p14:creationId xmlns:p14="http://schemas.microsoft.com/office/powerpoint/2010/main" val="151560460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690688"/>
          </a:xfrm>
          <a:solidFill>
            <a:srgbClr val="FF0000"/>
          </a:solidFill>
        </p:spPr>
        <p:txBody>
          <a:bodyPr>
            <a:normAutofit/>
          </a:bodyPr>
          <a:lstStyle/>
          <a:p>
            <a:pPr algn="ctr"/>
            <a:r>
              <a:rPr lang="hu-HU" sz="5400" b="1" dirty="0" err="1" smtClean="0"/>
              <a:t>MALINA</a:t>
            </a:r>
            <a:r>
              <a:rPr lang="hu-HU" sz="5400" b="1" dirty="0" smtClean="0"/>
              <a:t> Hedvig egyetemi hallgató brutális bántalmazása – NYITRA – 2006.VIII.25.</a:t>
            </a:r>
            <a:endParaRPr lang="hu-HU" sz="5400" b="1" dirty="0"/>
          </a:p>
        </p:txBody>
      </p:sp>
      <p:sp>
        <p:nvSpPr>
          <p:cNvPr id="3" name="Tartalom helye 2"/>
          <p:cNvSpPr>
            <a:spLocks noGrp="1"/>
          </p:cNvSpPr>
          <p:nvPr>
            <p:ph idx="1"/>
          </p:nvPr>
        </p:nvSpPr>
        <p:spPr>
          <a:xfrm>
            <a:off x="0" y="1803042"/>
            <a:ext cx="12192000" cy="5054957"/>
          </a:xfrm>
          <a:solidFill>
            <a:srgbClr val="00B0F0"/>
          </a:solidFill>
        </p:spPr>
        <p:txBody>
          <a:bodyPr>
            <a:normAutofit/>
          </a:bodyPr>
          <a:lstStyle/>
          <a:p>
            <a:r>
              <a:rPr lang="hu-HU" sz="4000" dirty="0" smtClean="0"/>
              <a:t>pénteken </a:t>
            </a:r>
            <a:r>
              <a:rPr lang="hu-HU" sz="4000" dirty="0"/>
              <a:t>reggel egy magyar lányt megvertek Nyitrán</a:t>
            </a:r>
            <a:r>
              <a:rPr lang="hu-HU" sz="4000" dirty="0" smtClean="0"/>
              <a:t>. </a:t>
            </a:r>
          </a:p>
          <a:p>
            <a:pPr marL="0" indent="0">
              <a:buNone/>
            </a:pPr>
            <a:r>
              <a:rPr lang="hu-HU" sz="1000" dirty="0"/>
              <a:t>.</a:t>
            </a:r>
            <a:endParaRPr lang="hu-HU" sz="1000" dirty="0" smtClean="0"/>
          </a:p>
          <a:p>
            <a:r>
              <a:rPr lang="hu-HU" sz="4000" dirty="0" smtClean="0"/>
              <a:t>A </a:t>
            </a:r>
            <a:r>
              <a:rPr lang="hu-HU" sz="4000" dirty="0"/>
              <a:t>támadók a lány fejét rugdosták, </a:t>
            </a:r>
            <a:r>
              <a:rPr lang="hu-HU" sz="4000" dirty="0" smtClean="0"/>
              <a:t>majd</a:t>
            </a:r>
          </a:p>
          <a:p>
            <a:r>
              <a:rPr lang="hu-HU" sz="4000" b="1" dirty="0" smtClean="0"/>
              <a:t>"</a:t>
            </a:r>
            <a:r>
              <a:rPr lang="hu-HU" sz="4000" b="1" dirty="0" err="1"/>
              <a:t>madari</a:t>
            </a:r>
            <a:r>
              <a:rPr lang="hu-HU" sz="4000" b="1" dirty="0"/>
              <a:t> </a:t>
            </a:r>
            <a:r>
              <a:rPr lang="hu-HU" sz="4000" b="1" dirty="0" err="1"/>
              <a:t>za</a:t>
            </a:r>
            <a:r>
              <a:rPr lang="hu-HU" sz="4000" b="1" dirty="0"/>
              <a:t> </a:t>
            </a:r>
            <a:r>
              <a:rPr lang="hu-HU" sz="4000" b="1" dirty="0" err="1"/>
              <a:t>dunaj</a:t>
            </a:r>
            <a:r>
              <a:rPr lang="hu-HU" sz="4000" b="1" dirty="0"/>
              <a:t>"</a:t>
            </a:r>
            <a:r>
              <a:rPr lang="hu-HU" sz="4000" dirty="0"/>
              <a:t> </a:t>
            </a:r>
            <a:r>
              <a:rPr lang="hu-HU" sz="4000" dirty="0" smtClean="0"/>
              <a:t>             illetve </a:t>
            </a:r>
            <a:r>
              <a:rPr lang="hu-HU" sz="4000" b="1" dirty="0" smtClean="0"/>
              <a:t>"</a:t>
            </a:r>
            <a:r>
              <a:rPr lang="hu-HU" sz="4000" b="1" dirty="0" err="1"/>
              <a:t>smrt</a:t>
            </a:r>
            <a:r>
              <a:rPr lang="hu-HU" sz="4000" b="1" dirty="0"/>
              <a:t> </a:t>
            </a:r>
            <a:r>
              <a:rPr lang="hu-HU" sz="4000" b="1" dirty="0" err="1"/>
              <a:t>parazitom</a:t>
            </a:r>
            <a:r>
              <a:rPr lang="hu-HU" sz="4000" b="1" dirty="0"/>
              <a:t>"</a:t>
            </a:r>
            <a:r>
              <a:rPr lang="hu-HU" sz="4000" dirty="0"/>
              <a:t>  </a:t>
            </a:r>
            <a:endParaRPr lang="hu-HU" sz="4000" dirty="0" smtClean="0"/>
          </a:p>
          <a:p>
            <a:r>
              <a:rPr lang="hu-HU" sz="4000" b="1" dirty="0" smtClean="0"/>
              <a:t>"</a:t>
            </a:r>
            <a:r>
              <a:rPr lang="hu-HU" sz="4000" b="1" dirty="0"/>
              <a:t>magyarok takarodjatok</a:t>
            </a:r>
            <a:r>
              <a:rPr lang="hu-HU" sz="4000" b="1" dirty="0" smtClean="0"/>
              <a:t>"</a:t>
            </a:r>
            <a:r>
              <a:rPr lang="hu-HU" sz="4000" dirty="0" smtClean="0"/>
              <a:t>,illetve </a:t>
            </a:r>
            <a:r>
              <a:rPr lang="hu-HU" sz="4000" b="1" dirty="0" smtClean="0"/>
              <a:t>"</a:t>
            </a:r>
            <a:r>
              <a:rPr lang="hu-HU" sz="4000" b="1" dirty="0"/>
              <a:t>halál az élősködőkre</a:t>
            </a:r>
            <a:r>
              <a:rPr lang="hu-HU" sz="4000" b="1" dirty="0" smtClean="0"/>
              <a:t>"</a:t>
            </a:r>
            <a:r>
              <a:rPr lang="hu-HU" sz="4000" dirty="0" smtClean="0"/>
              <a:t> </a:t>
            </a:r>
            <a:r>
              <a:rPr lang="hu-HU" sz="4000" dirty="0"/>
              <a:t>feliratokat írtak a hátára.</a:t>
            </a:r>
          </a:p>
        </p:txBody>
      </p:sp>
    </p:spTree>
    <p:extLst>
      <p:ext uri="{BB962C8B-B14F-4D97-AF65-F5344CB8AC3E}">
        <p14:creationId xmlns:p14="http://schemas.microsoft.com/office/powerpoint/2010/main" val="139625139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146219"/>
          </a:xfrm>
          <a:solidFill>
            <a:srgbClr val="FF0000"/>
          </a:solidFill>
        </p:spPr>
        <p:txBody>
          <a:bodyPr>
            <a:normAutofit/>
          </a:bodyPr>
          <a:lstStyle/>
          <a:p>
            <a:pPr algn="ctr"/>
            <a:r>
              <a:rPr lang="hu-HU" sz="6600" dirty="0" smtClean="0"/>
              <a:t>!</a:t>
            </a:r>
            <a:endParaRPr lang="hu-HU" sz="6600" dirty="0"/>
          </a:p>
        </p:txBody>
      </p:sp>
      <p:sp>
        <p:nvSpPr>
          <p:cNvPr id="3" name="Tartalom helye 2"/>
          <p:cNvSpPr>
            <a:spLocks noGrp="1"/>
          </p:cNvSpPr>
          <p:nvPr>
            <p:ph idx="1"/>
          </p:nvPr>
        </p:nvSpPr>
        <p:spPr>
          <a:xfrm>
            <a:off x="0" y="1146220"/>
            <a:ext cx="12192000" cy="5711780"/>
          </a:xfrm>
          <a:solidFill>
            <a:srgbClr val="00B0F0"/>
          </a:solidFill>
        </p:spPr>
        <p:txBody>
          <a:bodyPr>
            <a:noAutofit/>
          </a:bodyPr>
          <a:lstStyle/>
          <a:p>
            <a:pPr marL="0" indent="0" algn="ctr">
              <a:buNone/>
            </a:pPr>
            <a:r>
              <a:rPr lang="hu-HU" sz="5400" dirty="0" err="1"/>
              <a:t>Fico</a:t>
            </a:r>
            <a:r>
              <a:rPr lang="hu-HU" sz="5400" dirty="0"/>
              <a:t> </a:t>
            </a:r>
            <a:r>
              <a:rPr lang="hu-HU" sz="5400" dirty="0" smtClean="0"/>
              <a:t>szlovák miniszterelnök </a:t>
            </a:r>
            <a:r>
              <a:rPr lang="hu-HU" sz="5400" dirty="0" smtClean="0">
                <a:hlinkClick r:id="rId2"/>
              </a:rPr>
              <a:t>mondataiban</a:t>
            </a:r>
            <a:r>
              <a:rPr lang="hu-HU" sz="5400" dirty="0" smtClean="0"/>
              <a:t> minden benne van: </a:t>
            </a:r>
          </a:p>
          <a:p>
            <a:pPr marL="0" indent="0" algn="ctr">
              <a:buNone/>
            </a:pPr>
            <a:r>
              <a:rPr lang="hu-HU" sz="5400" i="1" dirty="0" smtClean="0"/>
              <a:t>„</a:t>
            </a:r>
            <a:r>
              <a:rPr lang="hu-HU" sz="5400" i="1" dirty="0"/>
              <a:t>Mi független államunkat elsősorban nem a kisebbségek számára hoztuk létre, bármennyire is tiszteljük őket, hanem elsősorban a szlovák államalkotó nemzet számára”.</a:t>
            </a:r>
            <a:endParaRPr lang="hu-HU" sz="5400" dirty="0"/>
          </a:p>
        </p:txBody>
      </p:sp>
    </p:spTree>
    <p:extLst>
      <p:ext uri="{BB962C8B-B14F-4D97-AF65-F5344CB8AC3E}">
        <p14:creationId xmlns:p14="http://schemas.microsoft.com/office/powerpoint/2010/main" val="160636049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978793"/>
          </a:xfrm>
          <a:solidFill>
            <a:srgbClr val="FF0000"/>
          </a:solidFill>
        </p:spPr>
        <p:txBody>
          <a:bodyPr>
            <a:noAutofit/>
          </a:bodyPr>
          <a:lstStyle/>
          <a:p>
            <a:pPr algn="ctr"/>
            <a:r>
              <a:rPr lang="hu-HU" sz="6600" b="1" dirty="0" smtClean="0"/>
              <a:t>!</a:t>
            </a:r>
            <a:endParaRPr lang="hu-HU" sz="6600" b="1" dirty="0"/>
          </a:p>
        </p:txBody>
      </p:sp>
      <p:sp>
        <p:nvSpPr>
          <p:cNvPr id="3" name="Tartalom helye 2"/>
          <p:cNvSpPr>
            <a:spLocks noGrp="1"/>
          </p:cNvSpPr>
          <p:nvPr>
            <p:ph idx="1"/>
          </p:nvPr>
        </p:nvSpPr>
        <p:spPr>
          <a:xfrm>
            <a:off x="0" y="978795"/>
            <a:ext cx="12192000" cy="5879206"/>
          </a:xfrm>
          <a:solidFill>
            <a:srgbClr val="00B0F0"/>
          </a:solidFill>
        </p:spPr>
        <p:txBody>
          <a:bodyPr>
            <a:normAutofit/>
          </a:bodyPr>
          <a:lstStyle/>
          <a:p>
            <a:endParaRPr lang="hu-HU" dirty="0" smtClean="0"/>
          </a:p>
          <a:p>
            <a:r>
              <a:rPr lang="hu-HU" sz="4000" dirty="0" smtClean="0"/>
              <a:t>A </a:t>
            </a:r>
            <a:r>
              <a:rPr lang="hu-HU" sz="4000" dirty="0"/>
              <a:t>helyzet az, hogy a szlovák nemzetépítésbe a magyarság jelenléte nem fér bele. </a:t>
            </a:r>
            <a:endParaRPr lang="hu-HU" sz="4000" dirty="0" smtClean="0"/>
          </a:p>
          <a:p>
            <a:r>
              <a:rPr lang="hu-HU" sz="4000" dirty="0"/>
              <a:t>A</a:t>
            </a:r>
            <a:r>
              <a:rPr lang="hu-HU" sz="4000" dirty="0" smtClean="0"/>
              <a:t> </a:t>
            </a:r>
            <a:r>
              <a:rPr lang="hu-HU" sz="4000" dirty="0"/>
              <a:t>szlovák politikai elit túlnyomó többsége a jövő Szlovákiáját magyarok nélkül képzeli el. </a:t>
            </a:r>
            <a:endParaRPr lang="hu-HU" sz="4000" dirty="0" smtClean="0"/>
          </a:p>
          <a:p>
            <a:r>
              <a:rPr lang="hu-HU" sz="4000" dirty="0" smtClean="0"/>
              <a:t>Az </a:t>
            </a:r>
            <a:r>
              <a:rPr lang="hu-HU" sz="4000" dirty="0"/>
              <a:t>út ehhez az ellenséges környezet fenntartása, aminek eredménye a folyamatos és gyorsuló asszimiláció. </a:t>
            </a:r>
            <a:endParaRPr lang="hu-HU" sz="4000" dirty="0" smtClean="0"/>
          </a:p>
          <a:p>
            <a:r>
              <a:rPr lang="hu-HU" sz="4000" dirty="0" smtClean="0"/>
              <a:t>Ez </a:t>
            </a:r>
            <a:r>
              <a:rPr lang="hu-HU" sz="4000" dirty="0"/>
              <a:t>három-négy nemzedéken belül </a:t>
            </a:r>
            <a:r>
              <a:rPr lang="hu-HU" sz="4000" i="1" dirty="0"/>
              <a:t>„megoldást”</a:t>
            </a:r>
            <a:r>
              <a:rPr lang="hu-HU" sz="4000" dirty="0"/>
              <a:t> </a:t>
            </a:r>
            <a:r>
              <a:rPr lang="hu-HU" sz="4000" dirty="0" smtClean="0"/>
              <a:t>hoz.</a:t>
            </a:r>
          </a:p>
          <a:p>
            <a:r>
              <a:rPr lang="hu-HU" sz="4000" dirty="0" smtClean="0"/>
              <a:t>Ez </a:t>
            </a:r>
            <a:r>
              <a:rPr lang="hu-HU" sz="4000" dirty="0"/>
              <a:t>nem legendárium, ez a kis szlovák valóság.</a:t>
            </a:r>
          </a:p>
        </p:txBody>
      </p:sp>
    </p:spTree>
    <p:extLst>
      <p:ext uri="{BB962C8B-B14F-4D97-AF65-F5344CB8AC3E}">
        <p14:creationId xmlns:p14="http://schemas.microsoft.com/office/powerpoint/2010/main" val="27563044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
            <a:ext cx="12192000" cy="1558343"/>
          </a:xfrm>
          <a:solidFill>
            <a:srgbClr val="00FF00"/>
          </a:solidFill>
        </p:spPr>
        <p:txBody>
          <a:bodyPr>
            <a:noAutofit/>
          </a:bodyPr>
          <a:lstStyle/>
          <a:p>
            <a:pPr algn="ctr"/>
            <a:r>
              <a:rPr lang="hu-HU" sz="5400" b="1" dirty="0" smtClean="0"/>
              <a:t>.</a:t>
            </a:r>
            <a:endParaRPr lang="hu-HU" sz="5400" b="1" dirty="0"/>
          </a:p>
        </p:txBody>
      </p:sp>
      <p:sp>
        <p:nvSpPr>
          <p:cNvPr id="3" name="Tartalom helye 2"/>
          <p:cNvSpPr>
            <a:spLocks noGrp="1"/>
          </p:cNvSpPr>
          <p:nvPr>
            <p:ph idx="1"/>
          </p:nvPr>
        </p:nvSpPr>
        <p:spPr>
          <a:xfrm>
            <a:off x="0" y="1584102"/>
            <a:ext cx="12192000" cy="5299655"/>
          </a:xfrm>
          <a:solidFill>
            <a:srgbClr val="FFFF00"/>
          </a:solidFill>
        </p:spPr>
        <p:txBody>
          <a:bodyPr>
            <a:noAutofit/>
          </a:bodyPr>
          <a:lstStyle/>
          <a:p>
            <a:pPr marL="0" indent="0" algn="ctr">
              <a:buNone/>
            </a:pPr>
            <a:endParaRPr lang="hu-HU" sz="1000" dirty="0" smtClean="0"/>
          </a:p>
          <a:p>
            <a:pPr marL="0" indent="0" algn="ctr">
              <a:buNone/>
            </a:pPr>
            <a:r>
              <a:rPr lang="hu-HU" sz="9600" b="1" dirty="0" smtClean="0"/>
              <a:t>MERT</a:t>
            </a:r>
          </a:p>
          <a:p>
            <a:pPr marL="0" indent="0" algn="ctr">
              <a:buNone/>
            </a:pPr>
            <a:r>
              <a:rPr lang="hu-HU" sz="9600" b="1" dirty="0" smtClean="0"/>
              <a:t>MÉG   MINDIG </a:t>
            </a:r>
          </a:p>
          <a:p>
            <a:pPr marL="0" indent="0" algn="ctr">
              <a:buNone/>
            </a:pPr>
            <a:r>
              <a:rPr lang="hu-HU" sz="9600" b="1" dirty="0" smtClean="0"/>
              <a:t>FÉLÜNK ?</a:t>
            </a:r>
          </a:p>
        </p:txBody>
      </p:sp>
    </p:spTree>
    <p:extLst>
      <p:ext uri="{BB962C8B-B14F-4D97-AF65-F5344CB8AC3E}">
        <p14:creationId xmlns:p14="http://schemas.microsoft.com/office/powerpoint/2010/main" val="635016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5095</TotalTime>
  <Words>5648</Words>
  <Application>Microsoft Office PowerPoint</Application>
  <PresentationFormat>Szélesvásznú</PresentationFormat>
  <Paragraphs>1291</Paragraphs>
  <Slides>213</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213</vt:i4>
      </vt:variant>
    </vt:vector>
  </HeadingPairs>
  <TitlesOfParts>
    <vt:vector size="217" baseType="lpstr">
      <vt:lpstr>Arial</vt:lpstr>
      <vt:lpstr>Calibri</vt:lpstr>
      <vt:lpstr>Calibri Light</vt:lpstr>
      <vt:lpstr>Office-téma</vt:lpstr>
      <vt:lpstr>SZLOVÁKIAI     MAGYAR    REFORMÁTUS    PRESBITERI   SZÖVETSÉG</vt:lpstr>
      <vt:lpstr>.</vt:lpstr>
      <vt:lpstr>1. REGIONÁLIS PRESBITERKÉPZÉS</vt:lpstr>
      <vt:lpstr>ÁLTALÁNOS   ELVÁRÁSOK A  PRESBITERI  TISZTSÉGET  BETÖLTŐ   EGYHÁZTAGGAL  SZEMBEN</vt:lpstr>
      <vt:lpstr>A   PRESBITERI   TISZTSÉG  ALAPJAI</vt:lpstr>
      <vt:lpstr>A   PRESBITERI   TISZTSÉGET   ALAPJAI</vt:lpstr>
      <vt:lpstr>A   PRESBITERI   TISZTSÉGET   BIBLIAI   ALAPJAI</vt:lpstr>
      <vt:lpstr>A   PRESBITERI   TISZTSÉGET   BIBLIAI   ALAPJAI</vt:lpstr>
      <vt:lpstr>A   PRESBITERI   TISZTSÉGET   BIBLIAI   ALAPJAI</vt:lpstr>
      <vt:lpstr>A   PRESBITERI   TISZTSÉG   BIBLIAI   ALAPJAI</vt:lpstr>
      <vt:lpstr>A   PRESBITERI   TISZTSÉG   BIBLIAI   ALAPJAI</vt:lpstr>
      <vt:lpstr>KÁLVIN   János :      INSTITÚCIÓ  Kritériumok  a  presbiterek  iránt</vt:lpstr>
      <vt:lpstr>KÁLVIN   János :      INSTITÚCIÓ  Kritériumok  a  presbiterek  iránt</vt:lpstr>
      <vt:lpstr>SzRKE  választási törvény értelmében</vt:lpstr>
      <vt:lpstr>HEIDELBERGI  KT:   55 kérdés</vt:lpstr>
      <vt:lpstr>.</vt:lpstr>
      <vt:lpstr>A  SZOLGÁLAT   BIBLIAI   ALAPJAI</vt:lpstr>
      <vt:lpstr>A  SZOLGÁLAT   BIBLIAI   ALAPJAI</vt:lpstr>
      <vt:lpstr>A  SZOLGÁLAT   BIBLIAI   ALAPJAI</vt:lpstr>
      <vt:lpstr>SZEMÉLYES  VISZONYOM  A  SZOLGÁLATHOZ</vt:lpstr>
      <vt:lpstr>SZEMÉLYES  VISZONYOM  A  SZOLGÁLATHOZ</vt:lpstr>
      <vt:lpstr>SZEMÉLYES  VISZONYOM  A  SZOLGÁLATHOZ </vt:lpstr>
      <vt:lpstr>A   SZOLGÁLAT   TERÜLETE</vt:lpstr>
      <vt:lpstr>KEDVES   PRESBITER   TESTVÉREM</vt:lpstr>
      <vt:lpstr>A  PRESBITERI  SZOLGÁLAT  ALAPJAI</vt:lpstr>
      <vt:lpstr>.</vt:lpstr>
      <vt:lpstr>A  REGIONÁLIS   PRESBITERKÉPZÉS   ÁLLANDÓ   TÉMÁI</vt:lpstr>
      <vt:lpstr>REFORMÁTUS  EGYHÁZKÖZSÉG - REK</vt:lpstr>
      <vt:lpstr>REFORMÁTUS  EGYHÁZKÖZSÉG - REK  1.</vt:lpstr>
      <vt:lpstr>REFORMÁTUS  EGYHÁZKÖZSÉG - REK  2.</vt:lpstr>
      <vt:lpstr>REFORMÁTUS  EGYHÁZKÖZSÉG - REK  3.</vt:lpstr>
      <vt:lpstr>REFORMÁTUS  EGYHÁZKÖZSÉG - REK  4.</vt:lpstr>
      <vt:lpstr>REFORMÁTUS  EGYHÁZKÖZSÉG - REK  5.</vt:lpstr>
      <vt:lpstr>REFORMÁTUS  EGYHÁZKÖZSÉG - REK  6.</vt:lpstr>
      <vt:lpstr>REFORMÁTUS  EGYHÁZKÖZSÉG - REK   7.</vt:lpstr>
      <vt:lpstr>REFORMÁTUS  EGYHÁZKÖZSÉG - REK   8.</vt:lpstr>
      <vt:lpstr>REFORMÁTUS  EGYHÁZKÖZSÉG - REK  9.</vt:lpstr>
      <vt:lpstr>REFORMÁTUS  EGYHÁZKÖZSÉG - REK  9.</vt:lpstr>
      <vt:lpstr>REFORMÁTUS  EGYHÁZKÖZSÉG - REK  10.</vt:lpstr>
      <vt:lpstr>EGYHÁZMEGYE</vt:lpstr>
      <vt:lpstr>REFORMÁTUS  EGYHÁZMEGYE – EM  1.</vt:lpstr>
      <vt:lpstr>Szlovákiai  Magyar  Református  Presbiteri  Szövetség</vt:lpstr>
      <vt:lpstr>Sz M R P Sz</vt:lpstr>
      <vt:lpstr>VÉTKEINK  -  BŰNEINK</vt:lpstr>
      <vt:lpstr>VÉTKEINK  -  BŰNEINK</vt:lpstr>
      <vt:lpstr>VÉTKEINK  -  BŰNEINK   1.</vt:lpstr>
      <vt:lpstr>VÉTKEINK  -  BŰNEINK   2.</vt:lpstr>
      <vt:lpstr>VÉTKEINK  -  BŰNEINK   3.</vt:lpstr>
      <vt:lpstr>VÉTKEINK  -  BŰNEINK   4.</vt:lpstr>
      <vt:lpstr>VÉTKEINK  -  BŰNEINK   5.</vt:lpstr>
      <vt:lpstr>VÉTKEINK  -  BŰNEINK   6.</vt:lpstr>
      <vt:lpstr>VÉTKEINK  -  BŰNEINK   7.</vt:lpstr>
      <vt:lpstr>VÉTKEINK  -  BŰNEINK   8.</vt:lpstr>
      <vt:lpstr>VÉTKEINK  -  BŰNEINK   9.</vt:lpstr>
      <vt:lpstr>VÉTKEINK  -  BŰNEINK   10.</vt:lpstr>
      <vt:lpstr>VÉTKEINK  -  BŰNEINK   11.</vt:lpstr>
      <vt:lpstr>VÉTKEINK  -  BŰNEINK   12.</vt:lpstr>
      <vt:lpstr>VÉTKEINK  -  BŰNEINK   13.</vt:lpstr>
      <vt:lpstr>VÉTKEINK  -  BŰNEINK   14.</vt:lpstr>
      <vt:lpstr>VÉTKEINK  -  BŰNEINK   15.</vt:lpstr>
      <vt:lpstr>VÉTKEINK  -  BŰNEINK   16.</vt:lpstr>
      <vt:lpstr>VÉTKEINK  -  BŰNEINK   17.</vt:lpstr>
      <vt:lpstr>VÉTKEINK  -  BŰNEINK   18.</vt:lpstr>
      <vt:lpstr>VÉTKEINK  -  BŰNEINK   19.</vt:lpstr>
      <vt:lpstr>VÉTKEINK  -  BŰNEINK   20.</vt:lpstr>
      <vt:lpstr>VÉTKEINK  -  BŰNEINK   21.</vt:lpstr>
      <vt:lpstr>VÉTKEINK  -  BŰNEINK   22.</vt:lpstr>
      <vt:lpstr>VÉTKEINK  -  BŰNEINK   23.</vt:lpstr>
      <vt:lpstr>VÉTKEINK  -  BŰNEINK   24.</vt:lpstr>
      <vt:lpstr>VÉTKEINK  -  BŰNEINK   25.</vt:lpstr>
      <vt:lpstr>VÉTKEINK  -  BŰNEINK   26.</vt:lpstr>
      <vt:lpstr>VÉTKEINK  -  BŰNEINK   27.</vt:lpstr>
      <vt:lpstr>VÉTKEINK  -  BŰNEINK   28.</vt:lpstr>
      <vt:lpstr>VÉTKEINK  -  BŰNEINK   29.</vt:lpstr>
      <vt:lpstr>VÉTKEINK  -  BŰNEINK   30.</vt:lpstr>
      <vt:lpstr>VÉTKEINK  -  BŰNEINK   31.</vt:lpstr>
      <vt:lpstr>VÉTKEINK  -  BŰNEINK   32.</vt:lpstr>
      <vt:lpstr>VÉTKEINK  -  BŰNEINK   33.</vt:lpstr>
      <vt:lpstr>VÉTKEINK  -  BŰNEINK   34.</vt:lpstr>
      <vt:lpstr>VÉTKEINK  -  BŰNEINK   35.</vt:lpstr>
      <vt:lpstr>VÉTKEINK  -  BŰNEINK   36.</vt:lpstr>
      <vt:lpstr>VÉTKEINK  -  BŰNEINK   37.</vt:lpstr>
      <vt:lpstr>VÉTKEINK  -  BŰNEINK   38.</vt:lpstr>
      <vt:lpstr>VÉTKEINK  -  BŰNEINK   39.</vt:lpstr>
      <vt:lpstr>.</vt:lpstr>
      <vt:lpstr>VÉTKEINK  -  BŰNEINK   40.</vt:lpstr>
      <vt:lpstr>VÉTKEINK  -  BŰNEINK   41.</vt:lpstr>
      <vt:lpstr>VÉTKEINK  -  BŰNEINK   42.</vt:lpstr>
      <vt:lpstr>VÉTKEINK  -  BŰNEINK   43.</vt:lpstr>
      <vt:lpstr>VÉTKEINK  -  BŰNEINK   44.</vt:lpstr>
      <vt:lpstr>VÉTKEINK  -  BŰNEINK   45.</vt:lpstr>
      <vt:lpstr>VÉTKEINK  -  BŰNEINK   46.</vt:lpstr>
      <vt:lpstr>VÉTKEINK  -  BŰNEINK   47.</vt:lpstr>
      <vt:lpstr>VÉTKEINK  -  BŰNEINK   48.</vt:lpstr>
      <vt:lpstr>!</vt:lpstr>
      <vt:lpstr>MALINA Hedvig egyetemi hallgató brutális bántalmazása – NYITRA – 2006.VIII.25.</vt:lpstr>
      <vt:lpstr>!</vt:lpstr>
      <vt:lpstr>!</vt:lpstr>
      <vt:lpstr>.</vt:lpstr>
      <vt:lpstr>.</vt:lpstr>
      <vt:lpstr>.</vt:lpstr>
      <vt:lpstr>.</vt:lpstr>
      <vt:lpstr>.</vt:lpstr>
      <vt:lpstr>.</vt:lpstr>
      <vt:lpstr>VÉTKEINK  -  BŰNEINK KÖVETKEZMÉNYE    1. </vt:lpstr>
      <vt:lpstr>VÉTKEINK  -  BŰNEINK KÖVETKEZMÉNYE    2.</vt:lpstr>
      <vt:lpstr>VÉTKEINK  -  BŰNEINK KÖVETKEZMÉNYE    3.</vt:lpstr>
      <vt:lpstr>VÉTKEINK  -  BŰNEINK KÖVETKEZMÉNYE    4.</vt:lpstr>
      <vt:lpstr>VÉTKEINK  -  BŰNEINK KÖVETKEZMÉNYE    5.</vt:lpstr>
      <vt:lpstr>VÉTKEINK  -  BŰNEINK KÖVETKEZMÉNYE    6.</vt:lpstr>
      <vt:lpstr>VÉTKEINK  -  BŰNEINK KÖVETKEZMÉNYE    7.</vt:lpstr>
      <vt:lpstr>VÉTKEINK  -  BŰNEINK KÖVETKEZMÉNYE    8.</vt:lpstr>
      <vt:lpstr>VÉTKEINK  -  BŰNEINK KÖVETKEZMÉNYE    9.</vt:lpstr>
      <vt:lpstr>VÉTKEINK  -  BŰNEINK KÖVETKEZMÉNYE    10.</vt:lpstr>
      <vt:lpstr>VÉTKEINK  -  BŰNEINK KÖVETKEZMÉNYE    11.</vt:lpstr>
      <vt:lpstr>VÉTKEINK  -  BŰNEINK KÖVETKEZMÉNYE    12.</vt:lpstr>
      <vt:lpstr>VÉTKEINK  -  BŰNEINK KÖVETKEZMÉNYE    13.</vt:lpstr>
      <vt:lpstr>VÉTKEINK  -  BŰNEINK KÖVETKEZMÉNYE    14.</vt:lpstr>
      <vt:lpstr>.</vt:lpstr>
      <vt:lpstr>FELVIDÉKI   MAGYAR   REFORMÁTUSSÁG HELYZETE   1.</vt:lpstr>
      <vt:lpstr>FELVIDÉKI   MAGYAR   REFORMÁTUSSÁG HELYZETE   2.</vt:lpstr>
      <vt:lpstr>FELVIDÉKI   MAGYAR   REFORMÁTUSSÁG HELYZETE   3.</vt:lpstr>
      <vt:lpstr>FELVIDÉKI   MAGYAR   REFORMÁTUSSÁG HELYZETE   4.</vt:lpstr>
      <vt:lpstr>FELVIDÉKI   MAGYAR   REFORMÁTUSSÁG HELYZETE   5.</vt:lpstr>
      <vt:lpstr>FELVIDÉKI   MAGYAR   REFORMÁTUSSÁG HELYZETE   6.</vt:lpstr>
      <vt:lpstr>.</vt:lpstr>
      <vt:lpstr>REFORMÁCIÓ  *500*</vt:lpstr>
      <vt:lpstr>REFORMÁCIÓ  *500*</vt:lpstr>
      <vt:lpstr>REFORMÁCIÓ  *500*</vt:lpstr>
      <vt:lpstr>SZABADSÁGHARC</vt:lpstr>
      <vt:lpstr>.</vt:lpstr>
      <vt:lpstr>ÚJKORI  REFORMÁCIÓ    *2015*</vt:lpstr>
      <vt:lpstr>ÚJKORI  REFORMÁCIÓ    *2015*</vt:lpstr>
      <vt:lpstr>ÚJKORI  REFORMÁCIÓ    *2015*</vt:lpstr>
      <vt:lpstr>ÚJKORI  REFORMÁCIÓ    *2015*</vt:lpstr>
      <vt:lpstr>ÚJKORI  REFORMÁCIÓ    *2015* </vt:lpstr>
      <vt:lpstr>ÚJKORI  REFORMÁCIÓ    *2015* </vt:lpstr>
      <vt:lpstr>ÚJKORI   REFORMÁCIÓ    *2015*</vt:lpstr>
      <vt:lpstr>ÚJKORI   REFORMÁCIÓ    *2015*</vt:lpstr>
      <vt:lpstr>ÚJKORI   REFORMÁCIÓ   *2015*</vt:lpstr>
      <vt:lpstr>ÚJKORI   REFORMÁCIÓ   *2015*</vt:lpstr>
      <vt:lpstr>ÚJKORI   REFORMÁCIÓ    *2015*</vt:lpstr>
      <vt:lpstr>ÚJKORI   REFORMÁCIÓ   *2015*</vt:lpstr>
      <vt:lpstr>ÚJKORI   REFORMÁCIÓ   *2015*</vt:lpstr>
      <vt:lpstr>ÚJKORI   REFORMÁCIÓ   *2015*</vt:lpstr>
      <vt:lpstr>ÚJKORI   REFORMÁCIÓ   *2015*</vt:lpstr>
      <vt:lpstr>ÚJKORI   REFORMÁCIÓ  *2015*</vt:lpstr>
      <vt:lpstr>.</vt:lpstr>
      <vt:lpstr>.</vt:lpstr>
      <vt:lpstr>Nt.  LELPKIPÁSZTOR   TESTVÉREM -1-</vt:lpstr>
      <vt:lpstr>Nt.  LELPKIPÁSZTOR   TESTVÉREM -3</vt:lpstr>
      <vt:lpstr>Nt.  LELPKIPÁSZTOR   TESTVÉREM -4</vt:lpstr>
      <vt:lpstr>Nt.  LELPKIPÁSZTOR   TESTVÉREM -5</vt:lpstr>
      <vt:lpstr>Nt.  LELPKIPÁSZTOR   TESTVÉREM -6</vt:lpstr>
      <vt:lpstr>Nt.  LELPKIPÁSZTOR   TESTVÉREM -7</vt:lpstr>
      <vt:lpstr>Nt.  LELPKIPÁSZTOR   TESTVÉREM -8</vt:lpstr>
      <vt:lpstr>Nt.  LELPKIPÁSZTOR   TESTVÉREM -9</vt:lpstr>
      <vt:lpstr>Nt.  LELPKIPÁSZTOR   TESTVÉREM -10</vt:lpstr>
      <vt:lpstr>Nt.  LELPKIPÁSZTOR   TESTVÉREM -11</vt:lpstr>
      <vt:lpstr>Nt.  LELPKIPÁSZTOR   TESTVÉREM -12</vt:lpstr>
      <vt:lpstr>Nt.  LELPKIPÁSZTOR   TESTVÉREM -13</vt:lpstr>
      <vt:lpstr>Nt.  LELPKIPÁSZTOR   TESTVÉREM -14</vt:lpstr>
      <vt:lpstr>Nt.  LELPKIPÁSZTOR   TESTVÉREM -15</vt:lpstr>
      <vt:lpstr>Nt.  LELPKIPÁSZTOR   TESTVÉREM -16</vt:lpstr>
      <vt:lpstr>Nt.  LELPKIPÁSZTOR   TESTVÉREM -17</vt:lpstr>
      <vt:lpstr>Nt.  LELPKIPÁSZTOR   TESTVÉREM -18</vt:lpstr>
      <vt:lpstr>Nt.  LELPKIPÁSZTOR   TESTVÉREM -19</vt:lpstr>
      <vt:lpstr>Nt.  LELPKIPÁSZTOR   TESTVÉREM -20</vt:lpstr>
      <vt:lpstr>Nt.  LELPKIPÁSZTOR   TESTVÉREM -21</vt:lpstr>
      <vt:lpstr>Nt.  LELPKIPÁSZTOR   TESTVÉREM -22</vt:lpstr>
      <vt:lpstr>Nt.  LELPKIPÁSZTOR   TESTVÉREM -23</vt:lpstr>
      <vt:lpstr>Nt.  LELPKIPÁSZTOR   TESTVÉREM -24</vt:lpstr>
      <vt:lpstr>.</vt:lpstr>
      <vt:lpstr>.</vt:lpstr>
      <vt:lpstr>GONDNOK   TESTVÉREM -1-</vt:lpstr>
      <vt:lpstr>GONDNOK   TESTVÉREM -2-</vt:lpstr>
      <vt:lpstr>GONDNOK   TESTVÉREM -3-</vt:lpstr>
      <vt:lpstr>.</vt:lpstr>
      <vt:lpstr>PRESBITER  -  PRESBITÉRIUM  -1-</vt:lpstr>
      <vt:lpstr>PRESBITER  TESTVÉREIM  ÉS  TISZTELT  PRESBITÉRIUM  -2-</vt:lpstr>
      <vt:lpstr>PRESBITER  TESTVÉREIM  ÉS  TISZTELT  PRESBITÉRIUM  -3-</vt:lpstr>
      <vt:lpstr>PRESBITER  TESTVÉREIM  ÉS  TISZTELT  PRESBITÉRIUM  -4-</vt:lpstr>
      <vt:lpstr>PRESBITER  TESTVÉREIM  ÉS  TISZTELT  PRESBITÉRIUM  -5-</vt:lpstr>
      <vt:lpstr>PRESBITER  TESTVÉREIM  ÉS  TISZTELT  PRESBITÉRIUM  -6-</vt:lpstr>
      <vt:lpstr>PRESBITER  TESTVÉREIM  ÉS  TISZTELT  PRESBITÉRIUM  -7-</vt:lpstr>
      <vt:lpstr>PRESBITER  TESTVÉREIM  ÉS  TISZTELT  PRESBITÉRIUM  -8-</vt:lpstr>
      <vt:lpstr>PRESBITER  TESTVÉREIM  ÉS  TISZTELT  PRESBITÉRIUM  -9-</vt:lpstr>
      <vt:lpstr>PRESBITER  TESTVÉREIM  ÉS  TISZTELT  PRESBITÉRIUM  -10-</vt:lpstr>
      <vt:lpstr>PRESBITER  TESTVÉREIM  ÉS  TISZTELT  PRESBITÉRIUM  -11-</vt:lpstr>
      <vt:lpstr>PRESBITER  TESTVÉREIM  ÉS  TISZTELT  PRESBITÉRIUM  -12-</vt:lpstr>
      <vt:lpstr>PRESBITER  TESTVÉREIM  ÉS  TISZTELT  PRESBITÉRIUM  -13-</vt:lpstr>
      <vt:lpstr>PRESBITER  TESTVÉREIM  ÉS  TISZTELT  PRESBITÉRIUM  -14-</vt:lpstr>
      <vt:lpstr>PRESBITER  TESTVÉREIM  ÉS  TISZTELT  PRESBITÉRIUM  -15-</vt:lpstr>
      <vt:lpstr>PRESBITER  TESTVÉREIM  ÉS  TISZTELT  PRESBITÉRIUM  -16-</vt:lpstr>
      <vt:lpstr>PRESBITER  TESTVÉREIM  ÉS  TISZTELT  PRESBITÉRIUM  -17-</vt:lpstr>
      <vt:lpstr>PRESBITER  TESTVÉREIM  ÉS  TISZTELT  PRESBITÉRIUM  -18-</vt:lpstr>
      <vt:lpstr>PRESBITER  TESTVÉREIM  ÉS  TISZTELT  PRESBITÉRIUM  -19-</vt:lpstr>
      <vt:lpstr>PRESBITER  TESTVÉREIM  ÉS  TISZTELT  PRESBITÉRIUM  -20-</vt:lpstr>
      <vt:lpstr>PRESBITER  TESTVÉREIM  ÉS  TISZTELT  PRESBITÉRIUM  -21-</vt:lpstr>
      <vt:lpstr>PRESBITER  TESTVÉREIM  ÉS  TISZTELT  PRESBITÉRIUM  -22-</vt:lpstr>
      <vt:lpstr>PRESBITER  TESTVÉREIM  ÉS  TISZTELT  PRESBITÉRIUM  -23-</vt:lpstr>
      <vt:lpstr>PRESBITER  TESTVÉREIM  ÉS  TISZTELT  PRESBITÉRIUM  -24-</vt:lpstr>
      <vt:lpstr>PRESBITER  TESTVÉREIM  ÉS  TISZTELT  PRESBITÉRIUM  -25-</vt:lpstr>
      <vt:lpstr>PRESBITER  TESTVÉREIM  ÉS  TISZTELT  PRESBITÉRIUM  -26-</vt:lpstr>
      <vt:lpstr>.</vt:lpstr>
      <vt:lpstr>HARC  AZ  ÉLETÉR ÉS  REFORMÁTUS  HITÉR</vt:lpstr>
      <vt:lpstr>HARC  AZ  ÉLETÉR ÉS  REFORMÁTUS  HITÉR</vt:lpstr>
      <vt:lpstr>HARC  AZ  ÉLETÉR ÉS  REFORMÁTUS  HITÉR</vt:lpstr>
      <vt:lpstr>.</vt:lpstr>
      <vt:lpstr>HARC  AZ  ÉLETÉR -  A  LÉLEK GYÜMÖLCSEI</vt:lpstr>
      <vt:lpstr>HARC  AZ  ÉLETÉR -  A  LÉLEK GYÜMÖLCSEI</vt:lpstr>
      <vt:lpstr>.</vt:lpstr>
      <vt:lpst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SZLOVÁKIAI   MAGYAR   REFORMÁTUS    PRESBITERI   SZÖVETSÉG</dc:title>
  <dc:creator>Fekete Vince</dc:creator>
  <cp:lastModifiedBy>Fekete Vince</cp:lastModifiedBy>
  <cp:revision>483</cp:revision>
  <dcterms:created xsi:type="dcterms:W3CDTF">2014-08-23T23:23:39Z</dcterms:created>
  <dcterms:modified xsi:type="dcterms:W3CDTF">2014-10-22T19:48:16Z</dcterms:modified>
</cp:coreProperties>
</file>