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56" r:id="rId2"/>
    <p:sldId id="278" r:id="rId3"/>
    <p:sldId id="260" r:id="rId4"/>
    <p:sldId id="273" r:id="rId5"/>
    <p:sldId id="275" r:id="rId6"/>
    <p:sldId id="274" r:id="rId7"/>
    <p:sldId id="280" r:id="rId8"/>
    <p:sldId id="258" r:id="rId9"/>
    <p:sldId id="259" r:id="rId10"/>
    <p:sldId id="277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57" r:id="rId24"/>
    <p:sldId id="276" r:id="rId2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4660"/>
  </p:normalViewPr>
  <p:slideViewPr>
    <p:cSldViewPr>
      <p:cViewPr varScale="1">
        <p:scale>
          <a:sx n="73" d="100"/>
          <a:sy n="73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A01C5-4E9F-4356-B3F8-D3D5171172C4}" type="datetimeFigureOut">
              <a:rPr lang="hu-HU" smtClean="0"/>
              <a:pPr/>
              <a:t>2014.10.17.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45D73-EEDE-4E8D-ACBA-85944096747B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45D73-EEDE-4E8D-ACBA-85944096747B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45D73-EEDE-4E8D-ACBA-85944096747B}" type="slidenum">
              <a:rPr lang="hu-HU" smtClean="0"/>
              <a:pPr/>
              <a:t>19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ím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16" name="Dátum hely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6AF3-862E-4EE4-9D14-27FF3DAF5434}" type="datetimeFigureOut">
              <a:rPr lang="hu-HU" smtClean="0"/>
              <a:pPr/>
              <a:t>2014.10.17.</a:t>
            </a:fld>
            <a:endParaRPr lang="hu-HU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5" name="Dia számának hely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0190E95-3A9B-4374-B4D7-2B92E2243E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6AF3-862E-4EE4-9D14-27FF3DAF5434}" type="datetimeFigureOut">
              <a:rPr lang="hu-HU" smtClean="0"/>
              <a:pPr/>
              <a:t>2014.10.17.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0E95-3A9B-4374-B4D7-2B92E2243E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6AF3-862E-4EE4-9D14-27FF3DAF5434}" type="datetimeFigureOut">
              <a:rPr lang="hu-HU" smtClean="0"/>
              <a:pPr/>
              <a:t>2014.10.17.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0E95-3A9B-4374-B4D7-2B92E2243E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7" name="Tartalom helye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6AF3-862E-4EE4-9D14-27FF3DAF5434}" type="datetimeFigureOut">
              <a:rPr lang="hu-HU" smtClean="0"/>
              <a:pPr/>
              <a:t>2014.10.17.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0190E95-3A9B-4374-B4D7-2B92E2243E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zöveg hely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9" name="Dátum hely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6AF3-862E-4EE4-9D14-27FF3DAF5434}" type="datetimeFigureOut">
              <a:rPr lang="hu-HU" smtClean="0"/>
              <a:pPr/>
              <a:t>2014.10.17.</a:t>
            </a:fld>
            <a:endParaRPr lang="hu-HU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0E95-3A9B-4374-B4D7-2B92E2243E7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ím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4" name="Tartalom helye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1" name="Dátum hely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6AF3-862E-4EE4-9D14-27FF3DAF5434}" type="datetimeFigureOut">
              <a:rPr lang="hu-HU" smtClean="0"/>
              <a:pPr/>
              <a:t>2014.10.17.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1" name="Dia számának hely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0E95-3A9B-4374-B4D7-2B92E2243E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ím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25" name="Szöveg hely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8" name="Tartalom helye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6AF3-862E-4EE4-9D14-27FF3DAF5434}" type="datetimeFigureOut">
              <a:rPr lang="hu-HU" smtClean="0"/>
              <a:pPr/>
              <a:t>2014.10.17.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0190E95-3A9B-4374-B4D7-2B92E2243E7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ím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6AF3-862E-4EE4-9D14-27FF3DAF5434}" type="datetimeFigureOut">
              <a:rPr lang="hu-HU" smtClean="0"/>
              <a:pPr/>
              <a:t>2014.10.17.</a:t>
            </a:fld>
            <a:endParaRPr lang="hu-HU"/>
          </a:p>
        </p:txBody>
      </p:sp>
      <p:sp>
        <p:nvSpPr>
          <p:cNvPr id="21" name="Élőláb hely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0E95-3A9B-4374-B4D7-2B92E2243E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6AF3-862E-4EE4-9D14-27FF3DAF5434}" type="datetimeFigureOut">
              <a:rPr lang="hu-HU" smtClean="0"/>
              <a:pPr/>
              <a:t>2014.10.17.</a:t>
            </a:fld>
            <a:endParaRPr lang="hu-HU"/>
          </a:p>
        </p:txBody>
      </p:sp>
      <p:sp>
        <p:nvSpPr>
          <p:cNvPr id="24" name="Élőláb hely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0E95-3A9B-4374-B4D7-2B92E2243E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ím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6" name="Szöveg hely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6AF3-862E-4EE4-9D14-27FF3DAF5434}" type="datetimeFigureOut">
              <a:rPr lang="hu-HU" smtClean="0"/>
              <a:pPr/>
              <a:t>2014.10.17.</a:t>
            </a:fld>
            <a:endParaRPr lang="hu-HU"/>
          </a:p>
        </p:txBody>
      </p:sp>
      <p:sp>
        <p:nvSpPr>
          <p:cNvPr id="29" name="Élőláb hely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0E95-3A9B-4374-B4D7-2B92E2243E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ép hely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6AF3-862E-4EE4-9D14-27FF3DAF5434}" type="datetimeFigureOut">
              <a:rPr lang="hu-HU" smtClean="0"/>
              <a:pPr/>
              <a:t>2014.10.17.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1" name="Dia számának hely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0E95-3A9B-4374-B4D7-2B92E2243E7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7" name="Cím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6" name="Szöveg hely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zöveg hely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1" name="Dátum hely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4B96AF3-862E-4EE4-9D14-27FF3DAF5434}" type="datetimeFigureOut">
              <a:rPr lang="hu-HU" smtClean="0"/>
              <a:pPr/>
              <a:t>2014.10.17.</a:t>
            </a:fld>
            <a:endParaRPr lang="hu-HU"/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0190E95-3A9B-4374-B4D7-2B92E2243E7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Cím hely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99592" y="2132856"/>
            <a:ext cx="7772400" cy="1470025"/>
          </a:xfrm>
          <a:solidFill>
            <a:srgbClr val="00B050"/>
          </a:solidFill>
        </p:spPr>
        <p:txBody>
          <a:bodyPr>
            <a:norm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Mit jelent presbiternek lenni 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dirty="0" smtClean="0">
                <a:solidFill>
                  <a:schemeClr val="bg1"/>
                </a:solidFill>
              </a:rPr>
              <a:t>a XXI. században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75656" y="260648"/>
            <a:ext cx="6400800" cy="1728192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</a:rPr>
              <a:t>Szlovákiai Magyar Református Presbiteri Szövetség</a:t>
            </a:r>
          </a:p>
          <a:p>
            <a:pPr algn="ctr"/>
            <a:r>
              <a:rPr lang="hu-HU" sz="3200" b="1" dirty="0" smtClean="0">
                <a:solidFill>
                  <a:schemeClr val="bg1"/>
                </a:solidFill>
              </a:rPr>
              <a:t>1. Regionális presbiterképzése</a:t>
            </a:r>
          </a:p>
        </p:txBody>
      </p:sp>
      <p:pic>
        <p:nvPicPr>
          <p:cNvPr id="4" name="Kép 3" descr="Tornagörgői ref. templ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3933056"/>
            <a:ext cx="2438400" cy="1828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Szövegdoboz 4"/>
          <p:cNvSpPr txBox="1"/>
          <p:nvPr/>
        </p:nvSpPr>
        <p:spPr>
          <a:xfrm>
            <a:off x="807800" y="5877272"/>
            <a:ext cx="2390398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hu-H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Tornagörgő, </a:t>
            </a:r>
          </a:p>
          <a:p>
            <a:pPr algn="ctr"/>
            <a:r>
              <a:rPr lang="hu-H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2014. október 04</a:t>
            </a:r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.</a:t>
            </a:r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6" name="Kép 5" descr="Komárom ref.templo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3789040"/>
            <a:ext cx="1368000" cy="2052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Szövegdoboz 6"/>
          <p:cNvSpPr txBox="1"/>
          <p:nvPr/>
        </p:nvSpPr>
        <p:spPr>
          <a:xfrm>
            <a:off x="3779912" y="5949280"/>
            <a:ext cx="2390398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  <a:latin typeface="Arial Black" pitchFamily="34" charset="0"/>
              </a:rPr>
              <a:t>Komárom</a:t>
            </a:r>
          </a:p>
          <a:p>
            <a:r>
              <a:rPr lang="hu-HU" dirty="0" smtClean="0">
                <a:solidFill>
                  <a:schemeClr val="bg1"/>
                </a:solidFill>
                <a:latin typeface="Arial Black" pitchFamily="34" charset="0"/>
              </a:rPr>
              <a:t>2014. október 11.</a:t>
            </a:r>
            <a:endParaRPr lang="hu-HU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11" name="Kép 10" descr="Nagykapos ref templom.jpg"/>
          <p:cNvPicPr>
            <a:picLocks noChangeAspect="1"/>
          </p:cNvPicPr>
          <p:nvPr/>
        </p:nvPicPr>
        <p:blipFill>
          <a:blip r:embed="rId4" cstate="print"/>
          <a:srcRect t="10311" b="17870"/>
          <a:stretch>
            <a:fillRect/>
          </a:stretch>
        </p:blipFill>
        <p:spPr>
          <a:xfrm>
            <a:off x="6876256" y="3789040"/>
            <a:ext cx="1548000" cy="20031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Szövegdoboz 11"/>
          <p:cNvSpPr txBox="1"/>
          <p:nvPr/>
        </p:nvSpPr>
        <p:spPr>
          <a:xfrm>
            <a:off x="6542061" y="5877272"/>
            <a:ext cx="2371162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hu-HU" dirty="0" err="1" smtClean="0">
                <a:solidFill>
                  <a:schemeClr val="bg1"/>
                </a:solidFill>
                <a:latin typeface="Arial Black" pitchFamily="34" charset="0"/>
              </a:rPr>
              <a:t>Nagykapos</a:t>
            </a:r>
            <a:r>
              <a:rPr lang="hu-HU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</a:p>
          <a:p>
            <a:r>
              <a:rPr lang="hu-HU" dirty="0" smtClean="0">
                <a:solidFill>
                  <a:schemeClr val="bg1"/>
                </a:solidFill>
                <a:latin typeface="Arial Black" pitchFamily="34" charset="0"/>
              </a:rPr>
              <a:t>2014. október </a:t>
            </a:r>
            <a:r>
              <a:rPr lang="hu-HU" dirty="0" smtClean="0">
                <a:solidFill>
                  <a:schemeClr val="bg1"/>
                </a:solidFill>
              </a:rPr>
              <a:t>18.</a:t>
            </a:r>
            <a:endParaRPr lang="hu-H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hu-HU" dirty="0" smtClean="0">
                <a:solidFill>
                  <a:srgbClr val="0070C0"/>
                </a:solidFill>
                <a:latin typeface="Arial Black" pitchFamily="34" charset="0"/>
              </a:rPr>
              <a:t>Presbiteri szolgálat</a:t>
            </a:r>
            <a:endParaRPr lang="hu-HU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/>
          <a:p>
            <a:r>
              <a:rPr lang="hu-HU" dirty="0" smtClean="0"/>
              <a:t>„Meggyőződéssel vallom, hogy csak a 21. századi valóság és a Krisztusba vetett szilárd hitünk talaján született válaszok segíthetnek bennünket mai gondjaink megoldásában.”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3347864" y="4365104"/>
            <a:ext cx="5027851" cy="830997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hu-HU" sz="2400" dirty="0" smtClean="0">
                <a:solidFill>
                  <a:schemeClr val="bg1"/>
                </a:solidFill>
              </a:rPr>
              <a:t>Dr. Huszár Pál: A presbiter tisztségről </a:t>
            </a:r>
          </a:p>
          <a:p>
            <a:r>
              <a:rPr lang="hu-HU" sz="2400" dirty="0" smtClean="0">
                <a:solidFill>
                  <a:schemeClr val="bg1"/>
                </a:solidFill>
              </a:rPr>
              <a:t>Kálvin Kiadó, 2013</a:t>
            </a:r>
            <a:endParaRPr lang="hu-HU" sz="2400" dirty="0">
              <a:solidFill>
                <a:schemeClr val="bg1"/>
              </a:solidFill>
            </a:endParaRPr>
          </a:p>
        </p:txBody>
      </p:sp>
      <p:pic>
        <p:nvPicPr>
          <p:cNvPr id="5" name="Kép 4" descr="Dr.Huszár Pál.jpg"/>
          <p:cNvPicPr>
            <a:picLocks noChangeAspect="1"/>
          </p:cNvPicPr>
          <p:nvPr/>
        </p:nvPicPr>
        <p:blipFill>
          <a:blip r:embed="rId2" cstate="print"/>
          <a:srcRect l="9837" t="6080" r="8186"/>
          <a:stretch>
            <a:fillRect/>
          </a:stretch>
        </p:blipFill>
        <p:spPr>
          <a:xfrm>
            <a:off x="827584" y="3861048"/>
            <a:ext cx="1800200" cy="22247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129614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hu-HU" sz="2800" dirty="0" smtClean="0">
                <a:solidFill>
                  <a:srgbClr val="0070C0"/>
                </a:solidFill>
                <a:latin typeface="Arial Black" pitchFamily="34" charset="0"/>
              </a:rPr>
              <a:t>8 elv és gondolat, melyek a XXI. századi presbiter szolgálatában fontosak</a:t>
            </a:r>
            <a:endParaRPr lang="hu-HU" sz="2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755576" y="1844824"/>
            <a:ext cx="8229600" cy="452596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sz="2000" dirty="0" smtClean="0"/>
              <a:t>A folyamatos reformáció elve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000" dirty="0" smtClean="0"/>
              <a:t>Az empátia és tolerancia elve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000" dirty="0" smtClean="0"/>
              <a:t>A szellemi áldozatvállalás elve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000" dirty="0" smtClean="0"/>
              <a:t>A belső elhívás elve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000" dirty="0" smtClean="0"/>
              <a:t>A konstruktív vezetői együttműködés elve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000" dirty="0" smtClean="0"/>
              <a:t>A „lelki egészségvédelem” elve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000" dirty="0" smtClean="0"/>
              <a:t>A hitre alapozott optimizmus elve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000" dirty="0" smtClean="0"/>
              <a:t>A visszatükröződés elve</a:t>
            </a:r>
            <a:endParaRPr lang="hu-HU" sz="20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1763688" y="5301208"/>
            <a:ext cx="6336704" cy="12003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hu-HU" dirty="0" smtClean="0"/>
              <a:t>Az elvek és gondolatok egymáshoz kapcsolódnak,</a:t>
            </a:r>
          </a:p>
          <a:p>
            <a:r>
              <a:rPr lang="hu-HU" dirty="0" smtClean="0"/>
              <a:t>egymást kiegészítik, együttes megvalósulásuk</a:t>
            </a:r>
          </a:p>
          <a:p>
            <a:r>
              <a:rPr lang="hu-HU" dirty="0" smtClean="0"/>
              <a:t>biztosíthatja meg a presbiteri szolgálat hatékonyságát</a:t>
            </a:r>
          </a:p>
          <a:p>
            <a:r>
              <a:rPr lang="hu-HU" dirty="0" smtClean="0"/>
              <a:t>a XXI. században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1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3689251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2800" b="1" dirty="0" smtClean="0"/>
              <a:t>A presbiternek szembesülnie kell egyháza állapotával és az örök értékek megőrzése mellett a rugalmas, megújulni kész alkalmazkodás szellemét kell képviselni</a:t>
            </a:r>
            <a:endParaRPr lang="hu-HU" sz="2800" b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1619672" y="332656"/>
            <a:ext cx="6441252" cy="64633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3600" i="1" dirty="0" smtClean="0">
                <a:solidFill>
                  <a:schemeClr val="bg1"/>
                </a:solidFill>
                <a:latin typeface="+mj-lt"/>
              </a:rPr>
              <a:t>A folyamatos reformáció elve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1907704" y="2996952"/>
            <a:ext cx="5782417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8"/>
            <a:endParaRPr lang="hu-HU" sz="2800" dirty="0" smtClean="0"/>
          </a:p>
          <a:p>
            <a:pPr>
              <a:buFontTx/>
              <a:buChar char="-"/>
            </a:pPr>
            <a:r>
              <a:rPr lang="hu-HU" sz="2400" dirty="0" smtClean="0"/>
              <a:t> reális, „szakszerű” helyzetértékelés</a:t>
            </a:r>
          </a:p>
          <a:p>
            <a:pPr>
              <a:buFontTx/>
              <a:buChar char="-"/>
            </a:pPr>
            <a:r>
              <a:rPr lang="hu-HU" sz="2400" dirty="0" smtClean="0"/>
              <a:t> új, hatásos módszerek keresése</a:t>
            </a:r>
          </a:p>
          <a:p>
            <a:pPr>
              <a:buFontTx/>
              <a:buChar char="-"/>
            </a:pPr>
            <a:r>
              <a:rPr lang="hu-HU" sz="2400" dirty="0" smtClean="0"/>
              <a:t> olyan formát kell találni,</a:t>
            </a:r>
          </a:p>
          <a:p>
            <a:r>
              <a:rPr lang="hu-HU" sz="2400" dirty="0" smtClean="0"/>
              <a:t>  ami felhívja a figyelmet a belső tartalomra</a:t>
            </a:r>
            <a:endParaRPr lang="hu-HU" sz="24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755576" y="5589240"/>
            <a:ext cx="7488832" cy="70788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„Aki azt akarja, hogy az egyház megmaradjon olyannak, amilyen,</a:t>
            </a:r>
          </a:p>
          <a:p>
            <a:r>
              <a:rPr lang="hu-HU" sz="2000" b="1" dirty="0" smtClean="0"/>
              <a:t>az nem akarja, hogy megmaradjon.”     </a:t>
            </a:r>
            <a:r>
              <a:rPr lang="hu-HU" sz="2000" b="1" i="1" dirty="0" smtClean="0"/>
              <a:t>/Klaus </a:t>
            </a:r>
            <a:r>
              <a:rPr lang="hu-HU" sz="2000" b="1" i="1" dirty="0" err="1" smtClean="0"/>
              <a:t>Douglass</a:t>
            </a:r>
            <a:r>
              <a:rPr lang="hu-HU" sz="2000" b="1" i="1" dirty="0" smtClean="0"/>
              <a:t>/</a:t>
            </a:r>
            <a:endParaRPr lang="hu-H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hu-HU" dirty="0" smtClean="0"/>
              <a:t>2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032448"/>
          </a:xfrm>
          <a:solidFill>
            <a:srgbClr val="FFFF00"/>
          </a:solidFill>
        </p:spPr>
        <p:txBody>
          <a:bodyPr/>
          <a:lstStyle/>
          <a:p>
            <a:r>
              <a:rPr lang="hu-HU" sz="2800" b="1" dirty="0" smtClean="0"/>
              <a:t>A presbiternek érzékenynek kell lennie az igények és elvárások felismerésére, nyitottnak és toleránsnak a kritikák kezelésére.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547664" y="332656"/>
            <a:ext cx="6408712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hu-HU" sz="3600" b="1" i="1" dirty="0" smtClean="0">
                <a:solidFill>
                  <a:schemeClr val="bg1"/>
                </a:solidFill>
              </a:rPr>
              <a:t>Az empátia és a tolerancia elve</a:t>
            </a:r>
            <a:endParaRPr lang="hu-HU" sz="3600" b="1" i="1" dirty="0">
              <a:solidFill>
                <a:schemeClr val="bg1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835696" y="3284984"/>
            <a:ext cx="620464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hu-HU" sz="2400" dirty="0" smtClean="0"/>
              <a:t> nyitott szemek és fülek: feladat felismerés</a:t>
            </a:r>
          </a:p>
          <a:p>
            <a:pPr>
              <a:buFontTx/>
              <a:buChar char="-"/>
            </a:pPr>
            <a:r>
              <a:rPr lang="hu-HU" sz="2400" dirty="0" smtClean="0"/>
              <a:t> lelki kiegyensúlyozottság</a:t>
            </a:r>
          </a:p>
          <a:p>
            <a:pPr>
              <a:buFontTx/>
              <a:buChar char="-"/>
            </a:pPr>
            <a:r>
              <a:rPr lang="hu-HU" sz="2400" dirty="0" smtClean="0"/>
              <a:t> „szakmai” képzettség /teológiai és világi/</a:t>
            </a:r>
          </a:p>
          <a:p>
            <a:pPr>
              <a:buFontTx/>
              <a:buChar char="-"/>
            </a:pPr>
            <a:r>
              <a:rPr lang="hu-HU" sz="2400" dirty="0" smtClean="0"/>
              <a:t> befogadás képessége</a:t>
            </a:r>
          </a:p>
          <a:p>
            <a:pPr>
              <a:buFontTx/>
              <a:buChar char="-"/>
            </a:pPr>
            <a:r>
              <a:rPr lang="hu-HU" sz="2400" dirty="0" smtClean="0"/>
              <a:t> kommunikációs tulajdonságok</a:t>
            </a:r>
          </a:p>
          <a:p>
            <a:pPr>
              <a:buFontTx/>
              <a:buChar char="-"/>
            </a:pPr>
            <a:r>
              <a:rPr lang="hu-HU" sz="2400" dirty="0" smtClean="0"/>
              <a:t> nem jelenti az alapelvek és értékek feladását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hu-HU" dirty="0" smtClean="0"/>
              <a:t>3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628800"/>
            <a:ext cx="8229600" cy="4752528"/>
          </a:xfrm>
          <a:solidFill>
            <a:srgbClr val="FFFF00"/>
          </a:solidFill>
        </p:spPr>
        <p:txBody>
          <a:bodyPr/>
          <a:lstStyle/>
          <a:p>
            <a:r>
              <a:rPr lang="hu-HU" b="1" dirty="0" smtClean="0"/>
              <a:t>A presbiternek áldozatvállalónak kell lenni</a:t>
            </a:r>
            <a:endParaRPr lang="hu-HU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1187624" y="2420888"/>
            <a:ext cx="66657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u-HU" sz="2400" dirty="0" smtClean="0"/>
              <a:t> az áldozatvállalás hagyományos formái: anyagi,   kétkezi munka, idő</a:t>
            </a:r>
          </a:p>
          <a:p>
            <a:pPr>
              <a:buFontTx/>
              <a:buChar char="-"/>
            </a:pPr>
            <a:r>
              <a:rPr lang="hu-HU" sz="2400" dirty="0" smtClean="0"/>
              <a:t> új forma: </a:t>
            </a:r>
            <a:r>
              <a:rPr lang="hu-HU" sz="2400" b="1" dirty="0" smtClean="0"/>
              <a:t>szellemi áldozat:</a:t>
            </a:r>
          </a:p>
          <a:p>
            <a:pPr>
              <a:buFontTx/>
              <a:buChar char="-"/>
            </a:pPr>
            <a:r>
              <a:rPr lang="hu-HU" sz="2400" dirty="0" smtClean="0"/>
              <a:t> együttgondolkodás: ötletgazdaság</a:t>
            </a:r>
          </a:p>
          <a:p>
            <a:pPr>
              <a:buFontTx/>
              <a:buChar char="-"/>
            </a:pPr>
            <a:r>
              <a:rPr lang="hu-HU" sz="2400" dirty="0" smtClean="0"/>
              <a:t> teológiai képzettség – minőségi presbiterképzés</a:t>
            </a:r>
          </a:p>
          <a:p>
            <a:pPr>
              <a:buFontTx/>
              <a:buChar char="-"/>
            </a:pPr>
            <a:r>
              <a:rPr lang="hu-HU" sz="2400" dirty="0" smtClean="0"/>
              <a:t> idő- és energiaigény /egyénileg és közösségben/</a:t>
            </a:r>
          </a:p>
          <a:p>
            <a:pPr>
              <a:buFontTx/>
              <a:buChar char="-"/>
            </a:pPr>
            <a:r>
              <a:rPr lang="hu-HU" sz="2400" dirty="0" smtClean="0"/>
              <a:t> a „csapatmunka” fokozódó jelentősége: a presbitérium – munkaközösség + lelki közösség</a:t>
            </a:r>
          </a:p>
          <a:p>
            <a:pPr>
              <a:buFontTx/>
              <a:buChar char="-"/>
            </a:pPr>
            <a:r>
              <a:rPr lang="hu-HU" sz="2400" dirty="0" smtClean="0"/>
              <a:t> fontos akarati döntés</a:t>
            </a:r>
            <a:endParaRPr lang="hu-HU" sz="24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1619672" y="332656"/>
            <a:ext cx="6041462" cy="646331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hu-HU" sz="3600" b="1" i="1" dirty="0" smtClean="0">
                <a:solidFill>
                  <a:schemeClr val="bg1"/>
                </a:solidFill>
              </a:rPr>
              <a:t>A szellemi áldozatvállalás elve</a:t>
            </a:r>
            <a:endParaRPr lang="hu-HU" sz="36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hu-HU" dirty="0" smtClean="0"/>
              <a:t>4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2060848"/>
            <a:ext cx="8229600" cy="3744416"/>
          </a:xfrm>
          <a:solidFill>
            <a:srgbClr val="FFFF00"/>
          </a:solidFill>
        </p:spPr>
        <p:txBody>
          <a:bodyPr/>
          <a:lstStyle/>
          <a:p>
            <a:r>
              <a:rPr lang="hu-HU" b="1" dirty="0" smtClean="0"/>
              <a:t>A presbiternek küldetés-felismerőnek kell lenni.</a:t>
            </a:r>
            <a:endParaRPr lang="hu-HU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2339752" y="188640"/>
            <a:ext cx="4464496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hu-HU" sz="4000" i="1" dirty="0" smtClean="0">
                <a:solidFill>
                  <a:schemeClr val="bg1"/>
                </a:solidFill>
              </a:rPr>
              <a:t>A belső elhívás elve</a:t>
            </a:r>
            <a:endParaRPr lang="hu-HU" sz="4000" i="1" dirty="0">
              <a:solidFill>
                <a:schemeClr val="bg1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2051720" y="2924944"/>
            <a:ext cx="531196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hu-HU" sz="2800" dirty="0" smtClean="0"/>
              <a:t> saját predesztináció átélése</a:t>
            </a:r>
          </a:p>
          <a:p>
            <a:pPr>
              <a:buFontTx/>
              <a:buChar char="-"/>
            </a:pPr>
            <a:r>
              <a:rPr lang="hu-HU" sz="2800" dirty="0" smtClean="0"/>
              <a:t> csak személyesen lehet átélni</a:t>
            </a:r>
          </a:p>
          <a:p>
            <a:pPr>
              <a:buFontTx/>
              <a:buChar char="-"/>
            </a:pPr>
            <a:r>
              <a:rPr lang="hu-HU" sz="2800" dirty="0" smtClean="0"/>
              <a:t> helyes önértékelés</a:t>
            </a:r>
          </a:p>
          <a:p>
            <a:pPr>
              <a:buFontTx/>
              <a:buChar char="-"/>
            </a:pPr>
            <a:r>
              <a:rPr lang="hu-HU" sz="2800" dirty="0" smtClean="0"/>
              <a:t> személyes kegyelmi ajándékok </a:t>
            </a:r>
          </a:p>
          <a:p>
            <a:pPr>
              <a:buFontTx/>
              <a:buChar char="-"/>
            </a:pPr>
            <a:r>
              <a:rPr lang="hu-HU" sz="2800" dirty="0" smtClean="0"/>
              <a:t> személyes feladatok, szolgálatok</a:t>
            </a:r>
          </a:p>
          <a:p>
            <a:pPr>
              <a:buFontTx/>
              <a:buChar char="-"/>
            </a:pPr>
            <a:r>
              <a:rPr lang="hu-HU" sz="2800" dirty="0" smtClean="0"/>
              <a:t> a küldetés felismerés segítése</a:t>
            </a:r>
          </a:p>
          <a:p>
            <a:endParaRPr lang="hu-HU" sz="28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971600" y="5877272"/>
            <a:ext cx="771108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</a:rPr>
              <a:t>„Menjetek el tehát, tegyetek tanítvánnyá minden népet…”</a:t>
            </a:r>
          </a:p>
          <a:p>
            <a:pPr algn="r"/>
            <a:r>
              <a:rPr lang="hu-HU" dirty="0" err="1" smtClean="0"/>
              <a:t>Mt</a:t>
            </a:r>
            <a:r>
              <a:rPr lang="hu-HU" dirty="0" smtClean="0"/>
              <a:t> 28,19-20/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hu-HU" dirty="0" smtClean="0"/>
              <a:t>5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484784"/>
            <a:ext cx="8229600" cy="4176464"/>
          </a:xfrm>
          <a:solidFill>
            <a:srgbClr val="FFFF00"/>
          </a:solidFill>
        </p:spPr>
        <p:txBody>
          <a:bodyPr/>
          <a:lstStyle/>
          <a:p>
            <a:r>
              <a:rPr lang="hu-HU" b="1" dirty="0" smtClean="0"/>
              <a:t>A presbiternek gyülekezet-vezető képességekkel kell rendelkeznie.</a:t>
            </a:r>
            <a:endParaRPr lang="hu-HU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971600" y="332656"/>
            <a:ext cx="792088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hu-HU" sz="3600" b="1" i="1" dirty="0" smtClean="0">
                <a:solidFill>
                  <a:schemeClr val="bg1"/>
                </a:solidFill>
              </a:rPr>
              <a:t>Konstruktív vezetői együttműködés elve</a:t>
            </a:r>
            <a:endParaRPr lang="hu-HU" sz="3600" b="1" i="1" dirty="0">
              <a:solidFill>
                <a:schemeClr val="bg1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-649088" y="2780928"/>
            <a:ext cx="97930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4" algn="just"/>
            <a:r>
              <a:rPr lang="hu-HU" sz="2000" dirty="0" smtClean="0"/>
              <a:t>       - genetikai adottságok</a:t>
            </a:r>
          </a:p>
          <a:p>
            <a:pPr lvl="4" algn="just"/>
            <a:r>
              <a:rPr lang="hu-HU" sz="2000" dirty="0" smtClean="0"/>
              <a:t>       - a presbitériumok „működési rendje”                       </a:t>
            </a:r>
          </a:p>
          <a:p>
            <a:pPr lvl="4" algn="just"/>
            <a:r>
              <a:rPr lang="hu-HU" sz="2000" dirty="0" smtClean="0"/>
              <a:t>       - kompetencia kérdések</a:t>
            </a:r>
          </a:p>
          <a:p>
            <a:pPr algn="just"/>
            <a:r>
              <a:rPr lang="hu-HU" sz="2000" dirty="0" smtClean="0"/>
              <a:t>                                    - a lelkipásztorral való kapcsolat minősége</a:t>
            </a:r>
          </a:p>
          <a:p>
            <a:pPr algn="just"/>
            <a:r>
              <a:rPr lang="hu-HU" sz="2000" dirty="0" smtClean="0"/>
              <a:t>                                    - féltékenység nélküli bizalom</a:t>
            </a:r>
          </a:p>
          <a:p>
            <a:pPr algn="just"/>
            <a:r>
              <a:rPr lang="hu-HU" sz="2000" dirty="0" smtClean="0"/>
              <a:t>                                    - saját adottságok reális értékelése</a:t>
            </a:r>
          </a:p>
          <a:p>
            <a:pPr algn="just"/>
            <a:r>
              <a:rPr lang="hu-HU" sz="2000" dirty="0" smtClean="0"/>
              <a:t>                                    - összekötő funkció a lelkipásztor és a gyülekezet között</a:t>
            </a:r>
          </a:p>
          <a:p>
            <a:pPr algn="just"/>
            <a:r>
              <a:rPr lang="hu-HU" sz="2000" dirty="0" smtClean="0"/>
              <a:t>                                    - képviselet és példamutatás a környezet, társadalom felé</a:t>
            </a:r>
          </a:p>
          <a:p>
            <a:pPr algn="just"/>
            <a:r>
              <a:rPr lang="hu-HU" sz="2000" dirty="0" smtClean="0"/>
              <a:t>                                    - a közösség érdekeinek elsőbbsége</a:t>
            </a:r>
            <a:endParaRPr lang="hu-HU" sz="20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683568" y="5877272"/>
            <a:ext cx="8044125" cy="67710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sz="2000" b="1" dirty="0" smtClean="0">
                <a:solidFill>
                  <a:srgbClr val="FF0000"/>
                </a:solidFill>
              </a:rPr>
              <a:t>„A vezetésben bevált presbiterek kétszeres megbecsülést érdemelnek…”</a:t>
            </a:r>
          </a:p>
          <a:p>
            <a:pPr algn="r"/>
            <a:r>
              <a:rPr lang="hu-HU" dirty="0" smtClean="0"/>
              <a:t>1.Tim 5,17/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hu-HU" dirty="0" smtClean="0"/>
              <a:t>6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55576" y="1484784"/>
            <a:ext cx="8208912" cy="3816424"/>
          </a:xfrm>
          <a:solidFill>
            <a:srgbClr val="FFFF00"/>
          </a:solidFill>
        </p:spPr>
        <p:txBody>
          <a:bodyPr/>
          <a:lstStyle/>
          <a:p>
            <a:r>
              <a:rPr lang="hu-HU" b="1" dirty="0" smtClean="0"/>
              <a:t>A presbiternek lelki embernek kell lennie</a:t>
            </a:r>
            <a:endParaRPr lang="hu-HU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827584" y="2348880"/>
            <a:ext cx="788440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hu-HU" dirty="0" smtClean="0"/>
              <a:t> </a:t>
            </a:r>
            <a:r>
              <a:rPr lang="hu-HU" sz="2400" dirty="0" smtClean="0"/>
              <a:t>az egyik legfontosabb gyülekezetvezetői személyiségjegy</a:t>
            </a:r>
          </a:p>
          <a:p>
            <a:pPr>
              <a:buFontTx/>
              <a:buChar char="-"/>
            </a:pPr>
            <a:r>
              <a:rPr lang="hu-HU" sz="2400" dirty="0" smtClean="0"/>
              <a:t> helyes önismeret, helyes Isten-ismeret</a:t>
            </a:r>
          </a:p>
          <a:p>
            <a:pPr>
              <a:buFontTx/>
              <a:buChar char="-"/>
            </a:pPr>
            <a:r>
              <a:rPr lang="hu-HU" sz="2400" dirty="0" smtClean="0"/>
              <a:t> a lelki egyensúlyzavarok felismerése</a:t>
            </a:r>
          </a:p>
          <a:p>
            <a:pPr>
              <a:buFontTx/>
              <a:buChar char="-"/>
            </a:pPr>
            <a:r>
              <a:rPr lang="hu-HU" sz="2400" dirty="0" smtClean="0"/>
              <a:t> az imádság jelentősége</a:t>
            </a:r>
          </a:p>
          <a:p>
            <a:r>
              <a:rPr lang="hu-HU" sz="2400" dirty="0" smtClean="0"/>
              <a:t>- a minőségi lelki táplálék igénye</a:t>
            </a:r>
          </a:p>
          <a:p>
            <a:pPr>
              <a:buFontTx/>
              <a:buChar char="-"/>
            </a:pPr>
            <a:r>
              <a:rPr lang="hu-HU" sz="2400" dirty="0" smtClean="0"/>
              <a:t> személyes lelki egészségvédelem</a:t>
            </a:r>
          </a:p>
          <a:p>
            <a:r>
              <a:rPr lang="hu-HU" sz="2400" dirty="0" smtClean="0"/>
              <a:t> </a:t>
            </a:r>
            <a:endParaRPr lang="hu-HU" sz="24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1691680" y="260648"/>
            <a:ext cx="6441443" cy="707886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hu-HU" sz="4000" dirty="0" smtClean="0">
                <a:solidFill>
                  <a:schemeClr val="bg1"/>
                </a:solidFill>
              </a:rPr>
              <a:t>A lelki egészségvédelem elve</a:t>
            </a:r>
            <a:endParaRPr lang="hu-HU" sz="4000" dirty="0">
              <a:solidFill>
                <a:schemeClr val="bg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043608" y="5445224"/>
            <a:ext cx="75941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</a:rPr>
              <a:t>„Viseljetek gondot tehát magatokra, és az egész nyájra…”</a:t>
            </a:r>
          </a:p>
          <a:p>
            <a:pPr algn="r"/>
            <a:r>
              <a:rPr lang="hu-HU" sz="2400" dirty="0" smtClean="0"/>
              <a:t> </a:t>
            </a:r>
            <a:r>
              <a:rPr lang="hu-HU" dirty="0" smtClean="0"/>
              <a:t>/</a:t>
            </a:r>
            <a:r>
              <a:rPr lang="hu-HU" b="1" dirty="0" err="1" smtClean="0"/>
              <a:t>Ap.Csel</a:t>
            </a:r>
            <a:r>
              <a:rPr lang="hu-HU" b="1" dirty="0" smtClean="0"/>
              <a:t> 20,28/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hu-HU" dirty="0" smtClean="0"/>
              <a:t>7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268760"/>
            <a:ext cx="8676456" cy="4525963"/>
          </a:xfrm>
          <a:solidFill>
            <a:srgbClr val="FFFF00"/>
          </a:solidFill>
        </p:spPr>
        <p:txBody>
          <a:bodyPr/>
          <a:lstStyle/>
          <a:p>
            <a:r>
              <a:rPr lang="hu-HU" b="1" dirty="0" smtClean="0"/>
              <a:t>A XXI. században a presbiternek bizakodva kell előre tekinteni.</a:t>
            </a:r>
          </a:p>
          <a:p>
            <a:pPr>
              <a:buNone/>
            </a:pPr>
            <a:r>
              <a:rPr lang="hu-HU" b="1" dirty="0" smtClean="0"/>
              <a:t> </a:t>
            </a:r>
            <a:endParaRPr lang="hu-HU" b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1043608" y="260648"/>
            <a:ext cx="7416824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hu-HU" sz="4000" i="1" dirty="0" smtClean="0">
                <a:solidFill>
                  <a:schemeClr val="bg1"/>
                </a:solidFill>
              </a:rPr>
              <a:t>A hitre alapozott optimizmus elve</a:t>
            </a:r>
            <a:endParaRPr lang="hu-HU" sz="4000" i="1" dirty="0">
              <a:solidFill>
                <a:schemeClr val="bg1"/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683568" y="2564904"/>
            <a:ext cx="800764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hu-HU" dirty="0" smtClean="0"/>
              <a:t> </a:t>
            </a:r>
            <a:r>
              <a:rPr lang="hu-HU" sz="2000" dirty="0" smtClean="0"/>
              <a:t>alapok:   - küldetés felismerés</a:t>
            </a:r>
          </a:p>
          <a:p>
            <a:r>
              <a:rPr lang="hu-HU" sz="2000" dirty="0" smtClean="0"/>
              <a:t>                 - konstruktív vezetői tulajdonságok</a:t>
            </a:r>
          </a:p>
          <a:p>
            <a:r>
              <a:rPr lang="hu-HU" sz="2000" dirty="0" smtClean="0"/>
              <a:t>                 - stabil lelki egészség</a:t>
            </a:r>
          </a:p>
          <a:p>
            <a:pPr>
              <a:buFontTx/>
              <a:buChar char="-"/>
            </a:pPr>
            <a:r>
              <a:rPr lang="hu-HU" sz="2000" dirty="0" smtClean="0"/>
              <a:t> nem elég a hagyományok tisztelete és a hagyományos rend megtartása</a:t>
            </a:r>
          </a:p>
          <a:p>
            <a:pPr>
              <a:buFontTx/>
              <a:buChar char="-"/>
            </a:pPr>
            <a:r>
              <a:rPr lang="hu-HU" sz="2000" dirty="0" smtClean="0"/>
              <a:t> szabad merészet gondolni</a:t>
            </a:r>
          </a:p>
          <a:p>
            <a:pPr>
              <a:buFontTx/>
              <a:buChar char="-"/>
            </a:pPr>
            <a:r>
              <a:rPr lang="hu-HU" sz="2000" dirty="0" smtClean="0"/>
              <a:t> szabad és kell Isten ígéreteiben bízni</a:t>
            </a:r>
          </a:p>
          <a:p>
            <a:pPr>
              <a:buFontTx/>
              <a:buChar char="-"/>
            </a:pPr>
            <a:r>
              <a:rPr lang="hu-HU" sz="2000" dirty="0" smtClean="0"/>
              <a:t> a megalapozott hit segíti a jövőbe vetett bizalmat</a:t>
            </a:r>
          </a:p>
          <a:p>
            <a:pPr>
              <a:buFontTx/>
              <a:buChar char="-"/>
            </a:pPr>
            <a:r>
              <a:rPr lang="hu-HU" sz="2000" dirty="0" smtClean="0"/>
              <a:t> az optimista szolgálat katalizáló hatású</a:t>
            </a:r>
            <a:endParaRPr lang="hu-HU" sz="20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467544" y="6021288"/>
            <a:ext cx="831208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</a:rPr>
              <a:t>„A te hited megtartott téged, menj el békességgel”  /</a:t>
            </a:r>
            <a:r>
              <a:rPr lang="hu-HU" sz="2400" b="1" i="1" dirty="0" smtClean="0">
                <a:solidFill>
                  <a:srgbClr val="FF0000"/>
                </a:solidFill>
              </a:rPr>
              <a:t>Luk 7,50/</a:t>
            </a:r>
            <a:endParaRPr lang="hu-H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hu-HU" dirty="0" smtClean="0"/>
              <a:t>8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55576" y="1988840"/>
            <a:ext cx="7906072" cy="3833267"/>
          </a:xfrm>
          <a:solidFill>
            <a:srgbClr val="FFFF00"/>
          </a:solidFill>
        </p:spPr>
        <p:txBody>
          <a:bodyPr/>
          <a:lstStyle/>
          <a:p>
            <a:r>
              <a:rPr lang="hu-HU" b="1" dirty="0" smtClean="0"/>
              <a:t>A presbiter élete Isten szeretetét tükrözze vissza környezetében. </a:t>
            </a:r>
            <a:endParaRPr lang="hu-HU" b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1835696" y="332656"/>
            <a:ext cx="5328592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hu-HU" sz="4000" i="1" dirty="0" smtClean="0">
                <a:solidFill>
                  <a:schemeClr val="bg1"/>
                </a:solidFill>
              </a:rPr>
              <a:t>A visszatükröződés elve</a:t>
            </a:r>
            <a:endParaRPr lang="hu-HU" sz="4000" i="1" dirty="0">
              <a:solidFill>
                <a:schemeClr val="bg1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403648" y="3140968"/>
            <a:ext cx="676249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hu-HU" sz="2400" dirty="0" smtClean="0"/>
              <a:t> az előző elvek szerinti szolgálat alapozza meg</a:t>
            </a:r>
          </a:p>
          <a:p>
            <a:pPr>
              <a:buFontTx/>
              <a:buChar char="-"/>
            </a:pPr>
            <a:r>
              <a:rPr lang="hu-HU" sz="2400" dirty="0" smtClean="0"/>
              <a:t> a sugárzó élet energiaforrása Isten szeretete</a:t>
            </a:r>
          </a:p>
          <a:p>
            <a:pPr>
              <a:buFontTx/>
              <a:buChar char="-"/>
            </a:pPr>
            <a:r>
              <a:rPr lang="hu-HU" sz="2400" dirty="0" smtClean="0"/>
              <a:t> az eredmény: Isten szeretetének  visszatükröződése</a:t>
            </a:r>
          </a:p>
          <a:p>
            <a:pPr>
              <a:buFontTx/>
              <a:buChar char="-"/>
            </a:pPr>
            <a:r>
              <a:rPr lang="hu-HU" sz="2400" dirty="0" smtClean="0"/>
              <a:t> feltétel: az isteni szeretet befogadása</a:t>
            </a:r>
            <a:endParaRPr lang="hu-HU" sz="24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611560" y="1340768"/>
            <a:ext cx="8149154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 szolgálatnak látszani kell a gyülekezet és környezet számára !</a:t>
            </a:r>
            <a:endParaRPr lang="hu-HU" sz="2400" b="1" dirty="0">
              <a:solidFill>
                <a:schemeClr val="bg1"/>
              </a:solidFill>
            </a:endParaRPr>
          </a:p>
        </p:txBody>
      </p:sp>
      <p:pic>
        <p:nvPicPr>
          <p:cNvPr id="7" name="Kép 6" descr="istenké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4869160"/>
            <a:ext cx="1332000" cy="17782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4401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hu-HU" b="1" dirty="0" smtClean="0">
                <a:solidFill>
                  <a:srgbClr val="0070C0"/>
                </a:solidFill>
                <a:latin typeface="Arial Black" pitchFamily="34" charset="0"/>
              </a:rPr>
              <a:t>A Magyar Református Presbiteri Szövetség kiemelt céljai</a:t>
            </a:r>
            <a:endParaRPr lang="hu-HU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/>
          </a:bodyPr>
          <a:lstStyle/>
          <a:p>
            <a:r>
              <a:rPr lang="hu-HU" sz="2400" u="sng" dirty="0" smtClean="0"/>
              <a:t>Segítségnyújtás</a:t>
            </a:r>
            <a:r>
              <a:rPr lang="hu-HU" sz="2400" dirty="0" smtClean="0"/>
              <a:t>: </a:t>
            </a:r>
          </a:p>
          <a:p>
            <a:pPr>
              <a:buNone/>
            </a:pPr>
            <a:r>
              <a:rPr lang="hu-HU" sz="2400" dirty="0" smtClean="0"/>
              <a:t>    - a presbiterek hitre jutásában</a:t>
            </a:r>
          </a:p>
          <a:p>
            <a:pPr>
              <a:buNone/>
            </a:pPr>
            <a:r>
              <a:rPr lang="hu-HU" sz="2400" dirty="0" smtClean="0"/>
              <a:t>    - ismeretszerzésében</a:t>
            </a:r>
          </a:p>
          <a:p>
            <a:pPr>
              <a:buNone/>
            </a:pPr>
            <a:r>
              <a:rPr lang="hu-HU" sz="2400" dirty="0" smtClean="0"/>
              <a:t>    - a biblikus gyülekezetépítésben</a:t>
            </a:r>
          </a:p>
          <a:p>
            <a:r>
              <a:rPr lang="hu-HU" sz="2400" u="sng" dirty="0" smtClean="0"/>
              <a:t>Együttműködés</a:t>
            </a:r>
            <a:r>
              <a:rPr lang="hu-HU" sz="2400" dirty="0" smtClean="0"/>
              <a:t>: a különböző szintű egyházi szervezetekkel</a:t>
            </a:r>
          </a:p>
          <a:p>
            <a:r>
              <a:rPr lang="hu-HU" sz="2400" b="1" i="1" u="sng" dirty="0" smtClean="0">
                <a:solidFill>
                  <a:srgbClr val="002060"/>
                </a:solidFill>
              </a:rPr>
              <a:t>Munkálkodás</a:t>
            </a:r>
            <a:r>
              <a:rPr lang="hu-HU" sz="2400" b="1" i="1" dirty="0" smtClean="0">
                <a:solidFill>
                  <a:srgbClr val="002060"/>
                </a:solidFill>
              </a:rPr>
              <a:t>:</a:t>
            </a:r>
          </a:p>
          <a:p>
            <a:pPr>
              <a:buNone/>
            </a:pPr>
            <a:r>
              <a:rPr lang="hu-HU" sz="2400" b="1" i="1" dirty="0" smtClean="0">
                <a:solidFill>
                  <a:srgbClr val="002060"/>
                </a:solidFill>
              </a:rPr>
              <a:t>    a határon innen és túl élő magyar református presbiterek lelki egységéért, szervezeteikkel való kölcsönös kapcsolat kialakítása</a:t>
            </a:r>
          </a:p>
          <a:p>
            <a:endParaRPr lang="hu-HU" b="1" i="1" dirty="0"/>
          </a:p>
        </p:txBody>
      </p:sp>
      <p:pic>
        <p:nvPicPr>
          <p:cNvPr id="4" name="Kép 3" descr="Psz 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2060848"/>
            <a:ext cx="1728000" cy="16819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ím 9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  <a:solidFill>
            <a:srgbClr val="FF0000"/>
          </a:solidFill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Összefoglalás 1. 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467544" y="1556792"/>
            <a:ext cx="8352928" cy="480131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A XXI. század presbitere hűséges a reformáció elveihez, nem megalkuvó, de </a:t>
            </a:r>
          </a:p>
          <a:p>
            <a:pPr algn="ctr"/>
            <a:r>
              <a:rPr lang="hu-HU" b="1" dirty="0" smtClean="0"/>
              <a:t>megújulásra kész, nyitott, empatikus és befogadó.</a:t>
            </a:r>
          </a:p>
          <a:p>
            <a:pPr algn="ctr"/>
            <a:endParaRPr lang="hu-HU" b="1" dirty="0" smtClean="0"/>
          </a:p>
          <a:p>
            <a:pPr algn="ctr"/>
            <a:r>
              <a:rPr lang="hu-HU" b="1" dirty="0" smtClean="0"/>
              <a:t>Felismeri személyes küldetését, felelősségteljes önismerettel fogadja el szolgálatát.</a:t>
            </a:r>
          </a:p>
          <a:p>
            <a:pPr algn="ctr"/>
            <a:endParaRPr lang="hu-HU" b="1" dirty="0" smtClean="0"/>
          </a:p>
          <a:p>
            <a:pPr algn="ctr"/>
            <a:r>
              <a:rPr lang="hu-HU" b="1" dirty="0" smtClean="0"/>
              <a:t>Fontosnak tartja a szellemi áldozatvállalást, az önzetlen együttgondolkodást.</a:t>
            </a:r>
          </a:p>
          <a:p>
            <a:pPr algn="ctr"/>
            <a:endParaRPr lang="hu-HU" b="1" dirty="0" smtClean="0"/>
          </a:p>
          <a:p>
            <a:pPr algn="ctr"/>
            <a:r>
              <a:rPr lang="hu-HU" b="1" dirty="0" smtClean="0"/>
              <a:t>Konstruktív együttműködéssel támogatja lelkipásztorának munkáját, melyben</a:t>
            </a:r>
          </a:p>
          <a:p>
            <a:pPr algn="ctr"/>
            <a:r>
              <a:rPr lang="hu-HU" b="1" dirty="0" smtClean="0"/>
              <a:t>tudatosul gyülekezetvezetői felelőssége.</a:t>
            </a:r>
          </a:p>
          <a:p>
            <a:pPr algn="ctr"/>
            <a:endParaRPr lang="hu-HU" b="1" dirty="0" smtClean="0"/>
          </a:p>
          <a:p>
            <a:pPr algn="ctr"/>
            <a:r>
              <a:rPr lang="hu-HU" b="1" dirty="0" smtClean="0"/>
              <a:t>Betartja a lelki egészségvédelem szabályait, mely szolgálatának minőségét</a:t>
            </a:r>
          </a:p>
          <a:p>
            <a:pPr algn="ctr"/>
            <a:r>
              <a:rPr lang="hu-HU" b="1" dirty="0" smtClean="0"/>
              <a:t>biztosítja és hatékonyságát javítja.</a:t>
            </a:r>
          </a:p>
          <a:p>
            <a:pPr algn="ctr"/>
            <a:endParaRPr lang="hu-HU" b="1" dirty="0" smtClean="0"/>
          </a:p>
          <a:p>
            <a:pPr algn="ctr"/>
            <a:r>
              <a:rPr lang="hu-HU" b="1" dirty="0" smtClean="0"/>
              <a:t>Isten ígéreteiben bízva, optimistán tekint a jövőbe. </a:t>
            </a:r>
          </a:p>
          <a:p>
            <a:pPr algn="ctr"/>
            <a:endParaRPr lang="hu-HU" b="1" dirty="0" smtClean="0"/>
          </a:p>
          <a:p>
            <a:pPr algn="ctr"/>
            <a:endParaRPr lang="hu-HU" b="1" dirty="0" smtClean="0"/>
          </a:p>
          <a:p>
            <a:endParaRPr lang="hu-H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  <a:solidFill>
            <a:srgbClr val="FF0000"/>
          </a:solidFill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Összefoglalás 2.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395633" y="1225689"/>
            <a:ext cx="8631402" cy="507831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Reformátori szellemben, küldetés felismeréssel, </a:t>
            </a:r>
          </a:p>
          <a:p>
            <a:pPr algn="ctr"/>
            <a:r>
              <a:rPr lang="hu-HU" sz="2000" b="1" dirty="0" smtClean="0"/>
              <a:t>szellemi áldozatvállalással,</a:t>
            </a:r>
          </a:p>
          <a:p>
            <a:pPr algn="ctr"/>
            <a:r>
              <a:rPr lang="hu-HU" sz="2000" b="1" dirty="0" smtClean="0"/>
              <a:t>felelős gyülekezetvezetőként, egészséges lélekkel, </a:t>
            </a:r>
          </a:p>
          <a:p>
            <a:pPr algn="ctr"/>
            <a:r>
              <a:rPr lang="hu-HU" sz="2000" b="1" dirty="0" smtClean="0"/>
              <a:t>lelkesen és reménységgel</a:t>
            </a:r>
          </a:p>
          <a:p>
            <a:pPr algn="ctr"/>
            <a:r>
              <a:rPr lang="hu-HU" sz="2000" b="1" dirty="0" smtClean="0"/>
              <a:t>lehet a jövőbe nézni és tervezni.</a:t>
            </a:r>
          </a:p>
          <a:p>
            <a:pPr algn="ctr"/>
            <a:endParaRPr lang="hu-HU" sz="2000" b="1" dirty="0" smtClean="0"/>
          </a:p>
          <a:p>
            <a:pPr algn="ctr"/>
            <a:r>
              <a:rPr lang="hu-HU" sz="2000" b="1" dirty="0" smtClean="0"/>
              <a:t>Ha ezek a tulajdonságok jelen vannak, </a:t>
            </a:r>
          </a:p>
          <a:p>
            <a:pPr algn="ctr"/>
            <a:r>
              <a:rPr lang="hu-HU" sz="2000" b="1" dirty="0" smtClean="0"/>
              <a:t>akkor a presbiter élete világítani,sugározni kezd: </a:t>
            </a:r>
          </a:p>
          <a:p>
            <a:pPr algn="ctr"/>
            <a:r>
              <a:rPr lang="hu-HU" sz="2000" b="1" dirty="0" smtClean="0"/>
              <a:t>Isten szeretetének a fénye a fénye tükröződik vissza életén.</a:t>
            </a:r>
          </a:p>
          <a:p>
            <a:pPr algn="ctr"/>
            <a:endParaRPr lang="hu-HU" sz="2400" dirty="0" smtClean="0"/>
          </a:p>
          <a:p>
            <a:pPr algn="ctr"/>
            <a:r>
              <a:rPr lang="hu-HU" sz="2400" b="1" dirty="0" smtClean="0"/>
              <a:t>Ez a XXI. század presbiterének nagy lehetősége és egyben</a:t>
            </a:r>
          </a:p>
          <a:p>
            <a:pPr algn="ctr"/>
            <a:r>
              <a:rPr lang="hu-HU" sz="2400" b="1" dirty="0" smtClean="0"/>
              <a:t>felelősségteljes szolgálata !</a:t>
            </a:r>
          </a:p>
          <a:p>
            <a:pPr algn="ctr"/>
            <a:endParaRPr lang="hu-HU" sz="2400" b="1" dirty="0" smtClean="0"/>
          </a:p>
          <a:p>
            <a:pPr algn="ctr"/>
            <a:r>
              <a:rPr lang="hu-HU" sz="2400" b="1" dirty="0" smtClean="0"/>
              <a:t>A gyülekezetek jövője a presbiteri szolgálatnak erre a minőségére</a:t>
            </a:r>
          </a:p>
          <a:p>
            <a:pPr algn="ctr"/>
            <a:r>
              <a:rPr lang="hu-HU" sz="2400" b="1" dirty="0" smtClean="0"/>
              <a:t>épül !</a:t>
            </a:r>
            <a:endParaRPr lang="hu-H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  <a:solidFill>
            <a:srgbClr val="FF0000"/>
          </a:solidFill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Feladat  és felelősség 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467544" y="1988840"/>
            <a:ext cx="6194966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hu-HU" sz="2400" dirty="0" smtClean="0"/>
              <a:t>„Csak azt vagy képes másban lángra lobbantani, </a:t>
            </a:r>
          </a:p>
          <a:p>
            <a:pPr algn="ctr"/>
            <a:r>
              <a:rPr lang="hu-HU" sz="2400" dirty="0" smtClean="0"/>
              <a:t>ami benned magadban is ég.”</a:t>
            </a:r>
            <a:endParaRPr lang="hu-HU" sz="2400" dirty="0"/>
          </a:p>
        </p:txBody>
      </p:sp>
      <p:pic>
        <p:nvPicPr>
          <p:cNvPr id="4" name="Kép 3" descr="Augustin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1844824"/>
            <a:ext cx="1828800" cy="2505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Szövegdoboz 4"/>
          <p:cNvSpPr txBox="1"/>
          <p:nvPr/>
        </p:nvSpPr>
        <p:spPr>
          <a:xfrm>
            <a:off x="6948264" y="4365104"/>
            <a:ext cx="1689758" cy="46166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hu-HU" sz="2400" dirty="0" smtClean="0"/>
              <a:t>Augustinus </a:t>
            </a:r>
            <a:endParaRPr lang="hu-HU" sz="24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323528" y="5013176"/>
            <a:ext cx="4104456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„Aki közölni akarja másokkal a jó hírt,</a:t>
            </a:r>
          </a:p>
          <a:p>
            <a:pPr algn="ctr"/>
            <a:r>
              <a:rPr lang="hu-HU" sz="2400" dirty="0" smtClean="0"/>
              <a:t>annak magának is jó hírré kell válnia.”</a:t>
            </a:r>
            <a:endParaRPr lang="hu-HU" sz="2400" dirty="0"/>
          </a:p>
        </p:txBody>
      </p:sp>
      <p:sp>
        <p:nvSpPr>
          <p:cNvPr id="9" name="Szövegdoboz 8"/>
          <p:cNvSpPr txBox="1"/>
          <p:nvPr/>
        </p:nvSpPr>
        <p:spPr>
          <a:xfrm>
            <a:off x="4499992" y="6093296"/>
            <a:ext cx="2194832" cy="46166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hu-HU" sz="2400" dirty="0" smtClean="0"/>
              <a:t>Klaus </a:t>
            </a:r>
            <a:r>
              <a:rPr lang="hu-HU" sz="2400" dirty="0" err="1" smtClean="0"/>
              <a:t>Douglass</a:t>
            </a:r>
            <a:endParaRPr lang="hu-HU" sz="2400" dirty="0"/>
          </a:p>
        </p:txBody>
      </p:sp>
      <p:pic>
        <p:nvPicPr>
          <p:cNvPr id="10" name="Kép 9" descr="Klaus Douglas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3573016"/>
            <a:ext cx="2520000" cy="14035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Milyen legyen a XXI. század református presbitere ?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75656" y="4941168"/>
            <a:ext cx="6400800" cy="1104528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r>
              <a:rPr lang="hu-HU" b="1" dirty="0" smtClean="0">
                <a:solidFill>
                  <a:schemeClr val="tx1"/>
                </a:solidFill>
              </a:rPr>
              <a:t>„Úgy ragyogjon a ti világosságotok az emberek előtt, hogy lássák jó cselekedeteiteket, és dicsőítsék a ti Mennyei Atyátokat.” </a:t>
            </a:r>
            <a:r>
              <a:rPr lang="hu-HU" dirty="0" smtClean="0">
                <a:solidFill>
                  <a:schemeClr val="tx1"/>
                </a:solidFill>
              </a:rPr>
              <a:t>/Mt.5:16/</a:t>
            </a:r>
            <a:endParaRPr lang="hu-HU" dirty="0">
              <a:solidFill>
                <a:schemeClr val="tx1"/>
              </a:solidFill>
            </a:endParaRPr>
          </a:p>
        </p:txBody>
      </p:sp>
      <p:pic>
        <p:nvPicPr>
          <p:cNvPr id="4" name="Kép 3" descr="világossá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2564904"/>
            <a:ext cx="2619375" cy="1743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539552" y="404664"/>
            <a:ext cx="8163581" cy="3477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44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Isten gazdag áldása legyen</a:t>
            </a:r>
          </a:p>
          <a:p>
            <a:pPr algn="ctr"/>
            <a:r>
              <a:rPr lang="hu-HU" sz="44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r>
              <a:rPr lang="hu-HU" sz="4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Felvidék Református</a:t>
            </a:r>
          </a:p>
          <a:p>
            <a:pPr algn="ctr"/>
            <a:r>
              <a:rPr lang="hu-HU" sz="44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Presbitereinek életén</a:t>
            </a:r>
          </a:p>
          <a:p>
            <a:pPr algn="ctr"/>
            <a:r>
              <a:rPr lang="hu-HU" sz="44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é</a:t>
            </a:r>
            <a:r>
              <a:rPr lang="hu-HU" sz="4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 szolgálatán </a:t>
            </a:r>
            <a:r>
              <a:rPr lang="hu-HU" sz="4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és segítse</a:t>
            </a:r>
          </a:p>
          <a:p>
            <a:pPr algn="ctr"/>
            <a:r>
              <a:rPr lang="hu-HU" sz="44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r>
              <a:rPr lang="hu-HU" sz="44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 új reformáció megvalósulását </a:t>
            </a:r>
            <a:r>
              <a:rPr lang="hu-HU" sz="4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  <a:endParaRPr lang="hu-HU" sz="4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Kép 4" descr="szlovakiai ref egyház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5589240"/>
            <a:ext cx="792480" cy="8321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Kép 5" descr="áldá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07904" y="4005064"/>
            <a:ext cx="1971675" cy="1485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534400" cy="172819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hu-HU" sz="2800" b="1" dirty="0" smtClean="0">
                <a:solidFill>
                  <a:srgbClr val="0070C0"/>
                </a:solidFill>
                <a:latin typeface="Arial Black" pitchFamily="34" charset="0"/>
              </a:rPr>
              <a:t>Miért van szükség </a:t>
            </a:r>
            <a:br>
              <a:rPr lang="hu-HU" sz="2800" b="1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hu-HU" sz="2800" b="1" dirty="0" smtClean="0">
                <a:solidFill>
                  <a:srgbClr val="0070C0"/>
                </a:solidFill>
                <a:latin typeface="Arial Black" pitchFamily="34" charset="0"/>
              </a:rPr>
              <a:t>a presbiteri feladatok és elvárások újrafogalmazására?</a:t>
            </a:r>
            <a:endParaRPr lang="hu-HU" sz="28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2564904"/>
            <a:ext cx="8229600" cy="4525963"/>
          </a:xfrm>
        </p:spPr>
        <p:txBody>
          <a:bodyPr>
            <a:normAutofit/>
          </a:bodyPr>
          <a:lstStyle/>
          <a:p>
            <a:r>
              <a:rPr lang="hu-HU" sz="2400" b="1" dirty="0" smtClean="0"/>
              <a:t>Történelmi, társadalmi és politikai változások</a:t>
            </a:r>
          </a:p>
          <a:p>
            <a:r>
              <a:rPr lang="hu-HU" sz="2400" b="1" dirty="0" smtClean="0"/>
              <a:t>Tudomány és technika /informatika/ eredményei</a:t>
            </a:r>
          </a:p>
          <a:p>
            <a:r>
              <a:rPr lang="hu-HU" sz="2400" b="1" dirty="0" smtClean="0"/>
              <a:t>Gazdasági, pénzügyi környezet /</a:t>
            </a:r>
            <a:r>
              <a:rPr lang="hu-HU" sz="2400" b="1" dirty="0" err="1" smtClean="0"/>
              <a:t>egyházfinanszírozás</a:t>
            </a:r>
            <a:r>
              <a:rPr lang="hu-HU" sz="2400" b="1" dirty="0" smtClean="0"/>
              <a:t>/</a:t>
            </a:r>
          </a:p>
          <a:p>
            <a:r>
              <a:rPr lang="hu-HU" sz="2400" b="1" dirty="0" smtClean="0"/>
              <a:t>Értékrend válság, spirituális vákuum, spirituális igény</a:t>
            </a:r>
          </a:p>
          <a:p>
            <a:r>
              <a:rPr lang="hu-HU" sz="2400" b="1" dirty="0" smtClean="0"/>
              <a:t>A református egyház aktuális helyzete és lehetőségei</a:t>
            </a:r>
            <a:endParaRPr lang="hu-HU" sz="2400" b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683568" y="5517232"/>
            <a:ext cx="7796943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chemeClr val="tx2"/>
                </a:solidFill>
              </a:rPr>
              <a:t>A válság egyik oka az, hogy az egyház nem képes elérni a ma emberét.</a:t>
            </a:r>
          </a:p>
          <a:p>
            <a:r>
              <a:rPr lang="hu-HU" sz="2000" b="1" dirty="0" smtClean="0">
                <a:solidFill>
                  <a:schemeClr val="tx2"/>
                </a:solidFill>
              </a:rPr>
              <a:t>                                                                   </a:t>
            </a:r>
            <a:r>
              <a:rPr lang="hu-HU" sz="2000" b="1" i="1" dirty="0" smtClean="0">
                <a:solidFill>
                  <a:schemeClr val="tx2"/>
                </a:solidFill>
              </a:rPr>
              <a:t>/Jürgen </a:t>
            </a:r>
            <a:r>
              <a:rPr lang="hu-HU" sz="2000" b="1" i="1" dirty="0" err="1" smtClean="0">
                <a:solidFill>
                  <a:schemeClr val="tx2"/>
                </a:solidFill>
              </a:rPr>
              <a:t>Moltmann</a:t>
            </a:r>
            <a:r>
              <a:rPr lang="hu-HU" sz="2000" b="1" i="1" dirty="0" smtClean="0">
                <a:solidFill>
                  <a:schemeClr val="tx2"/>
                </a:solidFill>
              </a:rPr>
              <a:t>/</a:t>
            </a:r>
            <a:endParaRPr lang="hu-HU" sz="2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hu-HU" sz="2800" dirty="0" smtClean="0">
                <a:solidFill>
                  <a:srgbClr val="0070C0"/>
                </a:solidFill>
                <a:latin typeface="Arial Black" pitchFamily="34" charset="0"/>
              </a:rPr>
              <a:t>Európai tendenciák a XX. században</a:t>
            </a:r>
            <a:br>
              <a:rPr lang="hu-HU" sz="28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hu-HU" sz="2800" dirty="0" smtClean="0">
                <a:solidFill>
                  <a:srgbClr val="0070C0"/>
                </a:solidFill>
                <a:latin typeface="Arial Black" pitchFamily="34" charset="0"/>
              </a:rPr>
              <a:t>vallásszociológiai kutatások alapján</a:t>
            </a:r>
            <a:endParaRPr lang="hu-HU" sz="2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14400" y="1988840"/>
            <a:ext cx="8229600" cy="4525963"/>
          </a:xfrm>
        </p:spPr>
        <p:txBody>
          <a:bodyPr>
            <a:normAutofit/>
          </a:bodyPr>
          <a:lstStyle/>
          <a:p>
            <a:r>
              <a:rPr lang="hu-HU" sz="2400" b="1" dirty="0" smtClean="0"/>
              <a:t>A szekularizáció erősödése /kivétel: Lengyelország, Litvánia, Málta, Erdély, ortodox többségű területek/</a:t>
            </a:r>
          </a:p>
          <a:p>
            <a:r>
              <a:rPr lang="hu-HU" sz="2400" b="1" dirty="0" smtClean="0"/>
              <a:t>A század végén ellentétes tendenciák is megjelennek: a modernizáció és a szekularizáció közötti szoros összefüggés feloldódik</a:t>
            </a:r>
          </a:p>
          <a:p>
            <a:r>
              <a:rPr lang="hu-HU" sz="2400" b="1" dirty="0" smtClean="0"/>
              <a:t>Bizonyos indikátorok erősödnek:</a:t>
            </a:r>
          </a:p>
          <a:p>
            <a:pPr>
              <a:buFontTx/>
              <a:buChar char="-"/>
            </a:pPr>
            <a:r>
              <a:rPr lang="hu-HU" sz="2400" b="1" dirty="0" smtClean="0"/>
              <a:t>személyes Istenbe vetett hit</a:t>
            </a:r>
          </a:p>
          <a:p>
            <a:pPr>
              <a:buFontTx/>
              <a:buChar char="-"/>
            </a:pPr>
            <a:r>
              <a:rPr lang="hu-HU" sz="2400" b="1" dirty="0" smtClean="0"/>
              <a:t>halál utáni élet reménysége</a:t>
            </a:r>
          </a:p>
          <a:p>
            <a:pPr>
              <a:buFontTx/>
              <a:buChar char="-"/>
            </a:pPr>
            <a:r>
              <a:rPr lang="hu-HU" sz="2400" b="1" dirty="0" smtClean="0"/>
              <a:t>imádság, meditáció szerepe</a:t>
            </a:r>
            <a:endParaRPr lang="hu-H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86800" cy="131561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hu-HU" dirty="0" smtClean="0">
                <a:solidFill>
                  <a:srgbClr val="0070C0"/>
                </a:solidFill>
                <a:latin typeface="Arial Black" pitchFamily="34" charset="0"/>
              </a:rPr>
              <a:t>Kérdés és követelmény </a:t>
            </a:r>
            <a:br>
              <a:rPr lang="hu-HU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hu-HU" dirty="0" smtClean="0">
                <a:solidFill>
                  <a:srgbClr val="0070C0"/>
                </a:solidFill>
                <a:latin typeface="Arial Black" pitchFamily="34" charset="0"/>
              </a:rPr>
              <a:t>a XXI. században</a:t>
            </a:r>
            <a:endParaRPr lang="hu-HU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2132856"/>
            <a:ext cx="8229600" cy="4525963"/>
          </a:xfrm>
        </p:spPr>
        <p:txBody>
          <a:bodyPr/>
          <a:lstStyle/>
          <a:p>
            <a:r>
              <a:rPr lang="hu-HU" dirty="0" smtClean="0"/>
              <a:t>Megtalálják-e a kereső emberek a történelmi egyházakban azt, amire vágyakoznak ?</a:t>
            </a:r>
          </a:p>
          <a:p>
            <a:endParaRPr lang="hu-HU" dirty="0" smtClean="0"/>
          </a:p>
          <a:p>
            <a:r>
              <a:rPr lang="hu-HU" dirty="0" smtClean="0"/>
              <a:t>Ez rendkívüli követelményeket támaszt a egyházi munkatársak képzésével és továbbképzésével kapcsolatban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hu-HU" dirty="0" smtClean="0">
                <a:solidFill>
                  <a:srgbClr val="0070C0"/>
                </a:solidFill>
                <a:latin typeface="Arial Black" pitchFamily="34" charset="0"/>
              </a:rPr>
              <a:t>Egyházi jövőkép </a:t>
            </a:r>
            <a:endParaRPr lang="hu-HU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/>
          <a:lstStyle/>
          <a:p>
            <a:r>
              <a:rPr lang="hu-HU" dirty="0" smtClean="0"/>
              <a:t>„A jövő egyházának irányítása kevésbé lesz klerikális. Rá lesz utalva a laikusok és az önkéntesek karizmáira, és ezeket meg is kapja ajándékképpen.”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4716016" y="3645024"/>
            <a:ext cx="2646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/</a:t>
            </a:r>
            <a:r>
              <a:rPr lang="hu-HU" sz="2400" dirty="0" err="1" smtClean="0"/>
              <a:t>Fulbert</a:t>
            </a:r>
            <a:r>
              <a:rPr lang="hu-HU" sz="2400" dirty="0" smtClean="0"/>
              <a:t> </a:t>
            </a:r>
            <a:r>
              <a:rPr lang="hu-HU" sz="2400" dirty="0" err="1" smtClean="0"/>
              <a:t>Steffensky</a:t>
            </a:r>
            <a:r>
              <a:rPr lang="hu-HU" dirty="0" smtClean="0"/>
              <a:t>/</a:t>
            </a:r>
            <a:endParaRPr lang="hu-HU" dirty="0"/>
          </a:p>
        </p:txBody>
      </p:sp>
      <p:pic>
        <p:nvPicPr>
          <p:cNvPr id="5" name="Kép 4" descr="Steffensk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4437112"/>
            <a:ext cx="2505075" cy="1819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71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hu-HU" b="1" dirty="0" smtClean="0">
                <a:solidFill>
                  <a:srgbClr val="0070C0"/>
                </a:solidFill>
                <a:latin typeface="Arial Black" pitchFamily="34" charset="0"/>
              </a:rPr>
              <a:t>A presbiteri szolgálat minősége</a:t>
            </a:r>
            <a:endParaRPr lang="hu-HU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525963"/>
          </a:xfrm>
        </p:spPr>
        <p:txBody>
          <a:bodyPr/>
          <a:lstStyle/>
          <a:p>
            <a:r>
              <a:rPr lang="hu-HU" dirty="0" smtClean="0"/>
              <a:t>Alkalmasság kérdése</a:t>
            </a:r>
          </a:p>
          <a:p>
            <a:r>
              <a:rPr lang="hu-HU" dirty="0" smtClean="0"/>
              <a:t>Felkészítés, kiválasztás</a:t>
            </a:r>
          </a:p>
          <a:p>
            <a:r>
              <a:rPr lang="hu-HU" dirty="0" smtClean="0"/>
              <a:t>Felelősségi kör</a:t>
            </a:r>
          </a:p>
          <a:p>
            <a:r>
              <a:rPr lang="hu-HU" dirty="0" smtClean="0"/>
              <a:t>Értékelési szempontok</a:t>
            </a:r>
            <a:endParaRPr lang="hu-HU" dirty="0"/>
          </a:p>
        </p:txBody>
      </p:sp>
      <p:pic>
        <p:nvPicPr>
          <p:cNvPr id="4" name="Kép 3" descr="presbitéri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3717032"/>
            <a:ext cx="3780000" cy="26267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hu-HU" dirty="0" smtClean="0">
                <a:solidFill>
                  <a:srgbClr val="0070C0"/>
                </a:solidFill>
                <a:latin typeface="Arial Black" pitchFamily="34" charset="0"/>
              </a:rPr>
              <a:t>A presbiteri szolgálat</a:t>
            </a:r>
            <a:endParaRPr lang="hu-HU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hu-HU" sz="2800" dirty="0" smtClean="0"/>
              <a:t>„A fő dolog azonban az, hogy csak egészséges hitűeket és szentéletűeket szabad megválasztani, olyanokat, akik ellen semmi olyasmit nem lehet felhozni, ami megfosztaná őket tekintélyüktől és szégyent hozna szolgálatukra.”</a:t>
            </a:r>
            <a:endParaRPr lang="hu-HU" sz="28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4067944" y="4797152"/>
            <a:ext cx="3456384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hu-HU" sz="3600" dirty="0" smtClean="0">
                <a:solidFill>
                  <a:schemeClr val="bg1"/>
                </a:solidFill>
              </a:rPr>
              <a:t>Kálvin: Institúció</a:t>
            </a:r>
            <a:endParaRPr lang="hu-HU" sz="3600" dirty="0">
              <a:solidFill>
                <a:schemeClr val="bg1"/>
              </a:solidFill>
            </a:endParaRPr>
          </a:p>
        </p:txBody>
      </p:sp>
      <p:pic>
        <p:nvPicPr>
          <p:cNvPr id="6" name="Kép 5" descr="calvinb00qvqpz_640_360.jpg"/>
          <p:cNvPicPr>
            <a:picLocks noChangeAspect="1"/>
          </p:cNvPicPr>
          <p:nvPr/>
        </p:nvPicPr>
        <p:blipFill>
          <a:blip r:embed="rId2" cstate="print"/>
          <a:srcRect l="11112"/>
          <a:stretch>
            <a:fillRect/>
          </a:stretch>
        </p:blipFill>
        <p:spPr>
          <a:xfrm>
            <a:off x="971600" y="4221088"/>
            <a:ext cx="2879960" cy="18183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hu-HU" dirty="0" smtClean="0">
                <a:solidFill>
                  <a:srgbClr val="0070C0"/>
                </a:solidFill>
                <a:latin typeface="Arial Black" pitchFamily="34" charset="0"/>
              </a:rPr>
              <a:t>A presbiteri szolgálat</a:t>
            </a:r>
            <a:endParaRPr lang="hu-HU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r>
              <a:rPr lang="hu-HU" sz="2400" dirty="0" smtClean="0"/>
              <a:t>„A presbiterek azok a tartó élei az egyházalkotmány piramisának, amelyek egyenesen viszik a gyülekezet életét a központhoz, Krisztushoz….a presbiterek az oszlopok az egyházban. Krisztuson állnak és ők tartják az egész épületet.”</a:t>
            </a:r>
            <a:endParaRPr lang="hu-HU" sz="24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683568" y="4293096"/>
            <a:ext cx="7920880" cy="12003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hu-HU" sz="2400" dirty="0" err="1" smtClean="0">
                <a:solidFill>
                  <a:schemeClr val="bg1"/>
                </a:solidFill>
              </a:rPr>
              <a:t>Muraközy</a:t>
            </a:r>
            <a:r>
              <a:rPr lang="hu-HU" sz="2400" dirty="0" smtClean="0">
                <a:solidFill>
                  <a:schemeClr val="bg1"/>
                </a:solidFill>
              </a:rPr>
              <a:t> Gyula: </a:t>
            </a:r>
          </a:p>
          <a:p>
            <a:r>
              <a:rPr lang="hu-HU" sz="2400" dirty="0" smtClean="0">
                <a:solidFill>
                  <a:schemeClr val="bg1"/>
                </a:solidFill>
              </a:rPr>
              <a:t>Egyházalkotmány a presbiter vállain</a:t>
            </a:r>
          </a:p>
          <a:p>
            <a:r>
              <a:rPr lang="hu-HU" sz="2400" dirty="0" smtClean="0">
                <a:solidFill>
                  <a:schemeClr val="bg1"/>
                </a:solidFill>
              </a:rPr>
              <a:t>1933</a:t>
            </a:r>
            <a:endParaRPr lang="hu-HU" sz="2400" dirty="0">
              <a:solidFill>
                <a:schemeClr val="bg1"/>
              </a:solidFill>
            </a:endParaRPr>
          </a:p>
        </p:txBody>
      </p:sp>
      <p:pic>
        <p:nvPicPr>
          <p:cNvPr id="5" name="Kép 4" descr="murakozy_gyula_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3717032"/>
            <a:ext cx="1512000" cy="21599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úra">
  <a:themeElements>
    <a:clrScheme name="Tú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ú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ú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648</TotalTime>
  <Words>1252</Words>
  <Application>Microsoft Office PowerPoint</Application>
  <PresentationFormat>Diavetítés a képernyőre (4:3 oldalarány)</PresentationFormat>
  <Paragraphs>204</Paragraphs>
  <Slides>24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25" baseType="lpstr">
      <vt:lpstr>Túra</vt:lpstr>
      <vt:lpstr>Mit jelent presbiternek lenni  a XXI. században</vt:lpstr>
      <vt:lpstr>A Magyar Református Presbiteri Szövetség kiemelt céljai</vt:lpstr>
      <vt:lpstr>Miért van szükség  a presbiteri feladatok és elvárások újrafogalmazására?</vt:lpstr>
      <vt:lpstr>Európai tendenciák a XX. században vallásszociológiai kutatások alapján</vt:lpstr>
      <vt:lpstr>Kérdés és követelmény  a XXI. században</vt:lpstr>
      <vt:lpstr>Egyházi jövőkép </vt:lpstr>
      <vt:lpstr>A presbiteri szolgálat minősége</vt:lpstr>
      <vt:lpstr>A presbiteri szolgálat</vt:lpstr>
      <vt:lpstr>A presbiteri szolgálat</vt:lpstr>
      <vt:lpstr>Presbiteri szolgálat</vt:lpstr>
      <vt:lpstr>8 elv és gondolat, melyek a XXI. századi presbiter szolgálatában fontosak</vt:lpstr>
      <vt:lpstr> 1</vt:lpstr>
      <vt:lpstr>2</vt:lpstr>
      <vt:lpstr>3</vt:lpstr>
      <vt:lpstr>4</vt:lpstr>
      <vt:lpstr>5</vt:lpstr>
      <vt:lpstr>6</vt:lpstr>
      <vt:lpstr>7</vt:lpstr>
      <vt:lpstr>8</vt:lpstr>
      <vt:lpstr>Összefoglalás 1. </vt:lpstr>
      <vt:lpstr>Összefoglalás 2.</vt:lpstr>
      <vt:lpstr>Feladat  és felelősség </vt:lpstr>
      <vt:lpstr>Milyen legyen a XXI. század református presbitere ?</vt:lpstr>
      <vt:lpstr>24. dia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 jelent presbiterek lenni  a XXI. században</dc:title>
  <dc:creator>DRTóth</dc:creator>
  <cp:lastModifiedBy>DRTóth</cp:lastModifiedBy>
  <cp:revision>73</cp:revision>
  <dcterms:created xsi:type="dcterms:W3CDTF">2014-09-04T18:56:07Z</dcterms:created>
  <dcterms:modified xsi:type="dcterms:W3CDTF">2014-10-17T20:23:13Z</dcterms:modified>
</cp:coreProperties>
</file>